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345" r:id="rId4"/>
    <p:sldId id="2347" r:id="rId6"/>
    <p:sldId id="2443" r:id="rId7"/>
    <p:sldId id="2435" r:id="rId8"/>
    <p:sldId id="2436" r:id="rId9"/>
    <p:sldId id="2418" r:id="rId10"/>
    <p:sldId id="2442" r:id="rId11"/>
    <p:sldId id="2437" r:id="rId12"/>
    <p:sldId id="2419" r:id="rId13"/>
    <p:sldId id="2422" r:id="rId14"/>
    <p:sldId id="2424" r:id="rId15"/>
    <p:sldId id="2438" r:id="rId16"/>
    <p:sldId id="2425" r:id="rId17"/>
    <p:sldId id="2426" r:id="rId18"/>
    <p:sldId id="2427" r:id="rId19"/>
    <p:sldId id="2428" r:id="rId20"/>
    <p:sldId id="2440" r:id="rId21"/>
    <p:sldId id="2439" r:id="rId22"/>
    <p:sldId id="2399" r:id="rId23"/>
    <p:sldId id="2409" r:id="rId24"/>
    <p:sldId id="2410" r:id="rId25"/>
    <p:sldId id="2411" r:id="rId26"/>
    <p:sldId id="2429" r:id="rId27"/>
    <p:sldId id="2441" r:id="rId28"/>
    <p:sldId id="2430" r:id="rId29"/>
    <p:sldId id="2432" r:id="rId30"/>
    <p:sldId id="2433" r:id="rId31"/>
    <p:sldId id="2376"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5" userDrawn="1">
          <p15:clr>
            <a:srgbClr val="A4A3A4"/>
          </p15:clr>
        </p15:guide>
        <p15:guide id="2" pos="38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5A5"/>
    <a:srgbClr val="FBFBFC"/>
    <a:srgbClr val="113478"/>
    <a:srgbClr val="3F424F"/>
    <a:srgbClr val="9B754F"/>
    <a:srgbClr val="FCDC95"/>
    <a:srgbClr val="BC9B7B"/>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6314" autoAdjust="0"/>
  </p:normalViewPr>
  <p:slideViewPr>
    <p:cSldViewPr snapToGrid="0" showGuides="1">
      <p:cViewPr varScale="1">
        <p:scale>
          <a:sx n="67" d="100"/>
          <a:sy n="67" d="100"/>
        </p:scale>
        <p:origin x="48" y="236"/>
      </p:cViewPr>
      <p:guideLst>
        <p:guide orient="horz" pos="2105"/>
        <p:guide pos="3836"/>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R" panose="00020600040101010101" pitchFamily="18" charset="-122"/>
                <a:ea typeface="阿里巴巴普惠体 R" panose="00020600040101010101" pitchFamily="18"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R" panose="00020600040101010101" pitchFamily="18" charset="-122"/>
                <a:ea typeface="阿里巴巴普惠体 R" panose="00020600040101010101" pitchFamily="18" charset="-122"/>
              </a:defRPr>
            </a:lvl1pPr>
          </a:lstStyle>
          <a:p>
            <a:fld id="{160DAEDB-F8EB-4B37-B651-17F046B807DC}"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R" panose="00020600040101010101" pitchFamily="18" charset="-122"/>
                <a:ea typeface="阿里巴巴普惠体 R" panose="00020600040101010101" pitchFamily="18"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R" panose="00020600040101010101" pitchFamily="18" charset="-122"/>
                <a:ea typeface="阿里巴巴普惠体 R" panose="00020600040101010101" pitchFamily="18" charset="-122"/>
              </a:defRPr>
            </a:lvl1pPr>
          </a:lstStyle>
          <a:p>
            <a:fld id="{86751F25-9338-4986-A1F2-54D37A03FFF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阿里巴巴普惠体 R" panose="00020600040101010101" pitchFamily="18" charset="-122"/>
        <a:ea typeface="阿里巴巴普惠体 R" panose="00020600040101010101" pitchFamily="18" charset="-122"/>
        <a:cs typeface="+mn-cs"/>
      </a:defRPr>
    </a:lvl1pPr>
    <a:lvl2pPr marL="457200" algn="l" defTabSz="914400" rtl="0" eaLnBrk="1" latinLnBrk="0" hangingPunct="1">
      <a:defRPr sz="1200" kern="1200">
        <a:solidFill>
          <a:schemeClr val="tx1"/>
        </a:solidFill>
        <a:latin typeface="阿里巴巴普惠体 R" panose="00020600040101010101" pitchFamily="18" charset="-122"/>
        <a:ea typeface="阿里巴巴普惠体 R" panose="00020600040101010101" pitchFamily="18" charset="-122"/>
        <a:cs typeface="+mn-cs"/>
      </a:defRPr>
    </a:lvl2pPr>
    <a:lvl3pPr marL="914400" algn="l" defTabSz="914400" rtl="0" eaLnBrk="1" latinLnBrk="0" hangingPunct="1">
      <a:defRPr sz="1200" kern="1200">
        <a:solidFill>
          <a:schemeClr val="tx1"/>
        </a:solidFill>
        <a:latin typeface="阿里巴巴普惠体 R" panose="00020600040101010101" pitchFamily="18" charset="-122"/>
        <a:ea typeface="阿里巴巴普惠体 R" panose="00020600040101010101" pitchFamily="18" charset="-122"/>
        <a:cs typeface="+mn-cs"/>
      </a:defRPr>
    </a:lvl3pPr>
    <a:lvl4pPr marL="1371600" algn="l" defTabSz="914400" rtl="0" eaLnBrk="1" latinLnBrk="0" hangingPunct="1">
      <a:defRPr sz="1200" kern="1200">
        <a:solidFill>
          <a:schemeClr val="tx1"/>
        </a:solidFill>
        <a:latin typeface="阿里巴巴普惠体 R" panose="00020600040101010101" pitchFamily="18" charset="-122"/>
        <a:ea typeface="阿里巴巴普惠体 R" panose="00020600040101010101" pitchFamily="18" charset="-122"/>
        <a:cs typeface="+mn-cs"/>
      </a:defRPr>
    </a:lvl4pPr>
    <a:lvl5pPr marL="1828800" algn="l" defTabSz="914400" rtl="0" eaLnBrk="1" latinLnBrk="0" hangingPunct="1">
      <a:defRPr sz="1200" kern="1200">
        <a:solidFill>
          <a:schemeClr val="tx1"/>
        </a:solidFill>
        <a:latin typeface="阿里巴巴普惠体 R" panose="00020600040101010101" pitchFamily="18" charset="-122"/>
        <a:ea typeface="阿里巴巴普惠体 R" panose="00020600040101010101"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998766-6A9C-4F2F-8D78-A8B7F422C2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9EA17E80-96A6-4509-A64B-F86AA87E176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0C9BE40-34EB-4680-AB44-538561DC2FE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4" name="TextBox 3"/>
          <p:cNvSpPr txBox="1"/>
          <p:nvPr userDrawn="1"/>
        </p:nvSpPr>
        <p:spPr>
          <a:xfrm>
            <a:off x="2123604" y="6858000"/>
            <a:ext cx="1224136"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a:ln>
                  <a:noFill/>
                </a:ln>
                <a:solidFill>
                  <a:prstClr val="black"/>
                </a:solidFill>
                <a:effectLst/>
                <a:uLnTx/>
                <a:uFillTx/>
                <a:hlinkClick r:id="rId2"/>
              </a:rPr>
              <a:t>PPT</a:t>
            </a:r>
            <a:r>
              <a:rPr kumimoji="0" lang="zh-CN" altLang="en-US" sz="100" b="0" i="0" u="none" strike="noStrike" kern="0" cap="none" spc="0" normalizeH="0" baseline="0" noProof="0" dirty="0">
                <a:ln>
                  <a:noFill/>
                </a:ln>
                <a:solidFill>
                  <a:prstClr val="black"/>
                </a:solidFill>
                <a:effectLst/>
                <a:uLnTx/>
                <a:uFillTx/>
                <a:hlinkClick r:id="rId2"/>
              </a:rPr>
              <a:t>下载</a:t>
            </a:r>
            <a:r>
              <a:rPr kumimoji="0" lang="zh-CN" altLang="en-US" sz="100" b="0" i="0" u="none" strike="noStrike" kern="0" cap="none" spc="0" normalizeH="0" baseline="0" noProof="0" dirty="0">
                <a:ln>
                  <a:noFill/>
                </a:ln>
                <a:solidFill>
                  <a:prstClr val="black"/>
                </a:solidFill>
                <a:effectLst/>
                <a:uLnTx/>
                <a:uFillTx/>
              </a:rPr>
              <a:t> </a:t>
            </a:r>
            <a:r>
              <a:rPr kumimoji="0" lang="en-US" altLang="zh-CN" sz="100" b="0" i="0" u="none" strike="noStrike" kern="0" cap="none" spc="0" normalizeH="0" baseline="0" noProof="0" dirty="0">
                <a:ln>
                  <a:noFill/>
                </a:ln>
                <a:solidFill>
                  <a:prstClr val="black"/>
                </a:solidFill>
                <a:effectLst/>
                <a:uLnTx/>
                <a:uFillTx/>
              </a:rPr>
              <a:t>http://www.1ppt.com/xiazai/</a:t>
            </a:r>
            <a:endParaRPr kumimoji="0" lang="en-US" altLang="zh-CN" sz="100" b="0" i="0" u="none" strike="noStrike" kern="0" cap="none" spc="0" normalizeH="0" baseline="0" noProof="0" dirty="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3"/>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1"/>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0"/>
            <a:ext cx="12194037"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299" advClick="0"/>
    </mc:Choice>
    <mc:Fallback>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mc:AlternateContent xmlns:mc="http://schemas.openxmlformats.org/markup-compatibility/2006">
    <mc:Choice xmlns:p14="http://schemas.microsoft.com/office/powerpoint/2010/main" Requires="p14">
      <p:transition spd="slow" p14:dur="1299" advClick="0"/>
    </mc:Choice>
    <mc:Fallback>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tags" Target="../tags/tag6.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tags" Target="../tags/tag9.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tags" Target="../tags/tag10.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tags" Target="../tags/tag11.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tags" Target="../tags/tag12.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tags" Target="../tags/tag15.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tags" Target="../tags/tag16.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tags" Target="../tags/tag17.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tags" Target="../tags/tag18.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image" Target="../media/image18.png"/><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tags" Target="../tags/tag25.xml"/><Relationship Id="rId4" Type="http://schemas.openxmlformats.org/officeDocument/2006/relationships/image" Target="../media/image3.png"/><Relationship Id="rId3" Type="http://schemas.openxmlformats.org/officeDocument/2006/relationships/tags" Target="../tags/tag24.xml"/><Relationship Id="rId2" Type="http://schemas.openxmlformats.org/officeDocument/2006/relationships/image" Target="../media/image4.jpeg"/><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tags" Target="../tags/tag27.xml"/><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tags" Target="../tags/tag26.xml"/><Relationship Id="rId1" Type="http://schemas.openxmlformats.org/officeDocument/2006/relationships/image" Target="../media/image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花瓣素材_商业金融数字利润图全球股票市场和投资经济金融银行数据图或增长价格交易货币外汇技术背景与统计图。_148371738"/>
          <p:cNvPicPr>
            <a:picLocks noChangeAspect="1"/>
          </p:cNvPicPr>
          <p:nvPr/>
        </p:nvPicPr>
        <p:blipFill>
          <a:blip r:embed="rId1"/>
          <a:stretch>
            <a:fillRect/>
          </a:stretch>
        </p:blipFill>
        <p:spPr>
          <a:xfrm>
            <a:off x="0" y="27940"/>
            <a:ext cx="12192000" cy="6858635"/>
          </a:xfrm>
          <a:prstGeom prst="rect">
            <a:avLst/>
          </a:prstGeom>
        </p:spPr>
      </p:pic>
      <p:pic>
        <p:nvPicPr>
          <p:cNvPr id="17" name="图片 16" descr="金信期货LOGO"/>
          <p:cNvPicPr>
            <a:picLocks noChangeAspect="1"/>
          </p:cNvPicPr>
          <p:nvPr/>
        </p:nvPicPr>
        <p:blipFill>
          <a:blip r:embed="rId2"/>
          <a:stretch>
            <a:fillRect/>
          </a:stretch>
        </p:blipFill>
        <p:spPr>
          <a:xfrm>
            <a:off x="1432560" y="720090"/>
            <a:ext cx="2160905" cy="528955"/>
          </a:xfrm>
          <a:prstGeom prst="rect">
            <a:avLst/>
          </a:prstGeom>
        </p:spPr>
      </p:pic>
      <p:grpSp>
        <p:nvGrpSpPr>
          <p:cNvPr id="26" name="组合 25"/>
          <p:cNvGrpSpPr/>
          <p:nvPr/>
        </p:nvGrpSpPr>
        <p:grpSpPr>
          <a:xfrm>
            <a:off x="1364343" y="1508881"/>
            <a:ext cx="9512300" cy="3152624"/>
            <a:chOff x="2233" y="1722"/>
            <a:chExt cx="15729" cy="5213"/>
          </a:xfrm>
        </p:grpSpPr>
        <p:sp>
          <p:nvSpPr>
            <p:cNvPr id="27" name="矩形 26"/>
            <p:cNvSpPr/>
            <p:nvPr/>
          </p:nvSpPr>
          <p:spPr>
            <a:xfrm>
              <a:off x="2233" y="1722"/>
              <a:ext cx="15729" cy="5213"/>
            </a:xfrm>
            <a:prstGeom prst="rect">
              <a:avLst/>
            </a:prstGeom>
            <a:noFill/>
            <a:ln>
              <a:gradFill>
                <a:gsLst>
                  <a:gs pos="0">
                    <a:srgbClr val="F3D194"/>
                  </a:gs>
                  <a:gs pos="54000">
                    <a:srgbClr val="FFEDCD"/>
                  </a:gs>
                  <a:gs pos="100000">
                    <a:srgbClr val="F1D194"/>
                  </a:gs>
                </a:gsLst>
                <a:lin ang="0" scaled="0"/>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000">
                  <a:gradFill>
                    <a:gsLst>
                      <a:gs pos="56000">
                        <a:srgbClr val="FFEDCD"/>
                      </a:gs>
                      <a:gs pos="0">
                        <a:srgbClr val="F3D295"/>
                      </a:gs>
                      <a:gs pos="100000">
                        <a:srgbClr val="F1D292"/>
                      </a:gs>
                    </a:gsLst>
                    <a:lin ang="0" scaled="0"/>
                  </a:gradFill>
                </a:rPr>
                <a:t>  </a:t>
              </a:r>
              <a:endParaRPr lang="en-US" altLang="zh-CN" sz="2000">
                <a:gradFill>
                  <a:gsLst>
                    <a:gs pos="56000">
                      <a:srgbClr val="FFEDCD"/>
                    </a:gs>
                    <a:gs pos="0">
                      <a:srgbClr val="F3D295"/>
                    </a:gs>
                    <a:gs pos="100000">
                      <a:srgbClr val="F1D292"/>
                    </a:gs>
                  </a:gsLst>
                  <a:lin ang="0" scaled="0"/>
                </a:gradFill>
              </a:endParaRPr>
            </a:p>
          </p:txBody>
        </p:sp>
        <p:sp>
          <p:nvSpPr>
            <p:cNvPr id="28" name="TextBox 11"/>
            <p:cNvSpPr txBox="1"/>
            <p:nvPr/>
          </p:nvSpPr>
          <p:spPr>
            <a:xfrm>
              <a:off x="4311" y="2608"/>
              <a:ext cx="11477" cy="1516"/>
            </a:xfrm>
            <a:prstGeom prst="rect">
              <a:avLst/>
            </a:prstGeom>
            <a:noFill/>
          </p:spPr>
          <p:txBody>
            <a:bodyPr wrap="square" lIns="87040" tIns="43520" rIns="87040" bIns="43520" rtlCol="0">
              <a:spAutoFit/>
            </a:bodyPr>
            <a:p>
              <a:pPr algn="dist"/>
              <a:r>
                <a:rPr lang="zh-CN" altLang="en-US" sz="5400"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金信期货</a:t>
              </a:r>
              <a:r>
                <a:rPr lang="zh-CN" altLang="en-US" sz="5400"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周刊</a:t>
              </a:r>
              <a:endParaRPr lang="zh-CN" altLang="en-US" sz="5400" b="1" dirty="0">
                <a:gradFill>
                  <a:gsLst>
                    <a:gs pos="56000">
                      <a:srgbClr val="FFEDCD"/>
                    </a:gs>
                    <a:gs pos="0">
                      <a:srgbClr val="F3D295"/>
                    </a:gs>
                    <a:gs pos="100000">
                      <a:srgbClr val="F1D292"/>
                    </a:gs>
                  </a:gsLst>
                  <a:lin ang="0" scaled="0"/>
                </a:gradFill>
                <a:latin typeface="微软雅黑" panose="020B0503020204020204" charset="-122"/>
                <a:ea typeface="微软雅黑" panose="020B0503020204020204" charset="-122"/>
              </a:endParaRPr>
            </a:p>
          </p:txBody>
        </p:sp>
        <p:sp>
          <p:nvSpPr>
            <p:cNvPr id="29" name="等腰三角形 28"/>
            <p:cNvSpPr/>
            <p:nvPr/>
          </p:nvSpPr>
          <p:spPr>
            <a:xfrm rot="5400000">
              <a:off x="5545" y="5330"/>
              <a:ext cx="453" cy="453"/>
            </a:xfrm>
            <a:prstGeom prst="triangle">
              <a:avLst/>
            </a:prstGeom>
            <a:gradFill>
              <a:gsLst>
                <a:gs pos="0">
                  <a:srgbClr val="F4D498"/>
                </a:gs>
                <a:gs pos="56000">
                  <a:srgbClr val="FDE8C4"/>
                </a:gs>
                <a:gs pos="100000">
                  <a:srgbClr val="F2D395"/>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000"/>
            </a:p>
          </p:txBody>
        </p:sp>
        <p:sp>
          <p:nvSpPr>
            <p:cNvPr id="30" name="等腰三角形 29"/>
            <p:cNvSpPr/>
            <p:nvPr/>
          </p:nvSpPr>
          <p:spPr>
            <a:xfrm rot="16200000">
              <a:off x="14163" y="5330"/>
              <a:ext cx="453" cy="453"/>
            </a:xfrm>
            <a:prstGeom prst="triangle">
              <a:avLst/>
            </a:prstGeom>
            <a:gradFill>
              <a:gsLst>
                <a:gs pos="0">
                  <a:srgbClr val="F4D498"/>
                </a:gs>
                <a:gs pos="56000">
                  <a:srgbClr val="FDE8C4"/>
                </a:gs>
                <a:gs pos="100000">
                  <a:srgbClr val="F2D395"/>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000"/>
            </a:p>
          </p:txBody>
        </p:sp>
        <p:sp>
          <p:nvSpPr>
            <p:cNvPr id="31" name="TextBox 12"/>
            <p:cNvSpPr txBox="1"/>
            <p:nvPr/>
          </p:nvSpPr>
          <p:spPr>
            <a:xfrm>
              <a:off x="6225" y="5103"/>
              <a:ext cx="7781" cy="869"/>
            </a:xfrm>
            <a:prstGeom prst="rect">
              <a:avLst/>
            </a:prstGeom>
            <a:noFill/>
          </p:spPr>
          <p:txBody>
            <a:bodyPr wrap="square" lIns="87040" tIns="43520" rIns="87040" bIns="43520" rtlCol="0">
              <a:spAutoFit/>
            </a:bodyPr>
            <a:p>
              <a:pPr algn="dist"/>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本刊由金信期货研究院撰写</a:t>
              </a:r>
              <a:endParaRPr lang="zh-CN" altLang="en-US" sz="2855" b="1" dirty="0">
                <a:gradFill>
                  <a:gsLst>
                    <a:gs pos="56000">
                      <a:srgbClr val="FFEDCD"/>
                    </a:gs>
                    <a:gs pos="0">
                      <a:srgbClr val="F3D295"/>
                    </a:gs>
                    <a:gs pos="100000">
                      <a:srgbClr val="F1D292"/>
                    </a:gs>
                  </a:gsLst>
                  <a:lin ang="0" scaled="0"/>
                </a:gradFill>
                <a:latin typeface="黑体" panose="02010609060101010101" charset="-122"/>
                <a:ea typeface="黑体" panose="02010609060101010101" charset="-122"/>
              </a:endParaRPr>
            </a:p>
          </p:txBody>
        </p:sp>
      </p:grpSp>
      <p:sp>
        <p:nvSpPr>
          <p:cNvPr id="32" name="TextBox 12"/>
          <p:cNvSpPr txBox="1"/>
          <p:nvPr/>
        </p:nvSpPr>
        <p:spPr>
          <a:xfrm>
            <a:off x="5007610" y="4869180"/>
            <a:ext cx="1797050" cy="878205"/>
          </a:xfrm>
          <a:prstGeom prst="rect">
            <a:avLst/>
          </a:prstGeom>
          <a:noFill/>
        </p:spPr>
        <p:txBody>
          <a:bodyPr wrap="square" lIns="87040" tIns="43520" rIns="87040" bIns="43520" rtlCol="0">
            <a:noAutofit/>
          </a:bodyPr>
          <a:p>
            <a:pPr indent="0" algn="ctr">
              <a:buNone/>
            </a:pPr>
            <a:r>
              <a:rPr lang="zh-CN" altLang="en-US" sz="2000"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2026/</a:t>
            </a:r>
            <a:r>
              <a:rPr lang="en-US" sz="2000"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10/23</a:t>
            </a:r>
            <a:endParaRPr lang="en-US" altLang="zh-CN" sz="2000" b="1" dirty="0">
              <a:solidFill>
                <a:schemeClr val="bg1"/>
              </a:solidFill>
              <a:latin typeface="阿里巴巴普惠体 B" panose="00020600040101010101" charset="-122"/>
              <a:ea typeface="阿里巴巴普惠体 B" panose="00020600040101010101" charset="-122"/>
              <a:cs typeface="阿里巴巴普惠体 B"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3" name="矩形 12"/>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数据来源：文华</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财经、金信期货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9" name="图片 8"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0"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纸浆产业图谱</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1" name="图片 10"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2" name="文本框 11"/>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pic>
        <p:nvPicPr>
          <p:cNvPr id="3" name="图片 2"/>
          <p:cNvPicPr>
            <a:picLocks noChangeAspect="1"/>
          </p:cNvPicPr>
          <p:nvPr/>
        </p:nvPicPr>
        <p:blipFill>
          <a:blip r:embed="rId4"/>
          <a:stretch>
            <a:fillRect/>
          </a:stretch>
        </p:blipFill>
        <p:spPr>
          <a:xfrm>
            <a:off x="1109345" y="1801495"/>
            <a:ext cx="9972675" cy="340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1"/>
          <a:stretch>
            <a:fillRect/>
          </a:stretch>
        </p:blipFill>
        <p:spPr>
          <a:xfrm rot="21600000">
            <a:off x="256540" y="408305"/>
            <a:ext cx="12192000" cy="5868035"/>
          </a:xfrm>
          <a:prstGeom prst="rect">
            <a:avLst/>
          </a:prstGeom>
        </p:spPr>
      </p:pic>
      <p:pic>
        <p:nvPicPr>
          <p:cNvPr id="3" name="图片 2" descr="E:/2025工作中心/06-公众号/蓝色周刊/蓝色特刊-ppt词条.png蓝色特刊-ppt词条"/>
          <p:cNvPicPr>
            <a:picLocks noChangeAspect="1"/>
          </p:cNvPicPr>
          <p:nvPr/>
        </p:nvPicPr>
        <p:blipFill>
          <a:blip r:embed="rId2"/>
          <a:srcRect t="4" b="4"/>
          <a:stretch>
            <a:fillRect/>
          </a:stretch>
        </p:blipFill>
        <p:spPr>
          <a:xfrm>
            <a:off x="335643" y="172962"/>
            <a:ext cx="9586081" cy="924076"/>
          </a:xfrm>
          <a:prstGeom prst="rect">
            <a:avLst/>
          </a:prstGeom>
        </p:spPr>
      </p:pic>
      <p:sp>
        <p:nvSpPr>
          <p:cNvPr id="14" name="textbox 14"/>
          <p:cNvSpPr/>
          <p:nvPr/>
        </p:nvSpPr>
        <p:spPr>
          <a:xfrm>
            <a:off x="1041045" y="1934831"/>
            <a:ext cx="9973944" cy="1229360"/>
          </a:xfrm>
          <a:prstGeom prst="rect">
            <a:avLst/>
          </a:prstGeom>
          <a:noFill/>
          <a:ln w="0" cap="flat">
            <a:noFill/>
            <a:prstDash val="solid"/>
            <a:miter lim="0"/>
          </a:ln>
        </p:spPr>
        <p:txBody>
          <a:bodyPr vert="horz" wrap="square" lIns="0" tIns="0" rIns="0" bIns="0"/>
          <a:lstStyle/>
          <a:p>
            <a:pPr algn="l" rtl="0" eaLnBrk="0">
              <a:lnSpc>
                <a:spcPct val="30000"/>
              </a:lnSpc>
            </a:pPr>
            <a:endParaRPr sz="100" dirty="0">
              <a:latin typeface="Arial" panose="020B0604020202020204"/>
              <a:ea typeface="Arial" panose="020B0604020202020204"/>
              <a:cs typeface="Arial" panose="020B0604020202020204"/>
            </a:endParaRPr>
          </a:p>
          <a:p>
            <a:pPr marL="12700" algn="l" rtl="0" eaLnBrk="0">
              <a:lnSpc>
                <a:spcPct val="106000"/>
              </a:lnSpc>
            </a:pPr>
            <a:endParaRPr sz="1500" dirty="0">
              <a:latin typeface="宋体" panose="02010600030101010101" pitchFamily="2" charset="-122"/>
              <a:ea typeface="宋体" panose="02010600030101010101" pitchFamily="2" charset="-122"/>
              <a:cs typeface="宋体" panose="02010600030101010101" pitchFamily="2" charset="-122"/>
            </a:endParaRPr>
          </a:p>
        </p:txBody>
      </p:sp>
      <p:sp>
        <p:nvSpPr>
          <p:cNvPr id="16" name="textbox 16"/>
          <p:cNvSpPr/>
          <p:nvPr/>
        </p:nvSpPr>
        <p:spPr>
          <a:xfrm>
            <a:off x="691515" y="408305"/>
            <a:ext cx="10323195" cy="567055"/>
          </a:xfrm>
          <a:prstGeom prst="rect">
            <a:avLst/>
          </a:prstGeom>
          <a:noFill/>
          <a:ln w="0" cap="flat">
            <a:noFill/>
            <a:prstDash val="solid"/>
            <a:miter lim="0"/>
          </a:ln>
        </p:spPr>
        <p:txBody>
          <a:bodyPr vert="horz" wrap="square" lIns="0" tIns="0" rIns="0" bIns="0"/>
          <a:lstStyle/>
          <a:p>
            <a:pPr algn="l" defTabSz="1019175" rtl="0">
              <a:lnSpc>
                <a:spcPct val="100000"/>
              </a:lnSpc>
              <a:spcBef>
                <a:spcPts val="475"/>
              </a:spcBef>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纸业速递</a:t>
            </a:r>
            <a:endParaRPr lang="en-US" altLang="zh-CN" sz="2400" b="1" dirty="0">
              <a:latin typeface="宋体" panose="02010600030101010101" pitchFamily="2" charset="-122"/>
              <a:ea typeface="宋体" panose="02010600030101010101" pitchFamily="2" charset="-122"/>
              <a:cs typeface="宋体" panose="02010600030101010101" pitchFamily="2"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1、玖龙多基地发布涨价通知：天津、河北、泉州、重庆基地，10.20</a:t>
            </a:r>
            <a:r>
              <a:rPr lang="en-US" altLang="zh-CN"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a:t>
            </a: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10.26分批次上调地龙牛卡、再生牛卡纸50元/吨，理由为废纸、煤炭、化工辅料、运费综合成本抬升；包装纸龙头挺价动作持续，但下游纸箱厂订单跟进偏弱，涨价落地节奏分化，华南落地好于北方。</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2、《再生纸浆》新版国标持续落地发酵（10月1日起实施）：新规禁止医疗废纸、生活废纸巾作为再生浆原料，海关查验趋严，进口再生浆不合格拒收案例增加，进口再生浆供给扰动预期升温，国废溢价支撑增强。</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3、环保检修：山鹰国际下属子公司收到环保处罚，区域短期限产预期扰动；行业四季度检修计划集中在10下旬—11月，以包装纸产线为主，文化纸检修偏少。</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p:txBody>
      </p:sp>
      <p:sp>
        <p:nvSpPr>
          <p:cNvPr id="22" name="textbox 22"/>
          <p:cNvSpPr/>
          <p:nvPr/>
        </p:nvSpPr>
        <p:spPr>
          <a:xfrm>
            <a:off x="513715" y="6523990"/>
            <a:ext cx="11678285" cy="334010"/>
          </a:xfrm>
          <a:prstGeom prst="rect">
            <a:avLst/>
          </a:prstGeom>
          <a:solidFill>
            <a:srgbClr val="E6CD93">
              <a:alpha val="20392"/>
            </a:srgbClr>
          </a:solidFill>
          <a:ln w="0" cap="flat">
            <a:noFill/>
            <a:prstDash val="solid"/>
            <a:miter lim="0"/>
          </a:ln>
        </p:spPr>
        <p:txBody>
          <a:bodyPr vert="horz" wrap="square" lIns="0" tIns="0" rIns="0" bIns="0"/>
          <a:lstStyle/>
          <a:p>
            <a:pPr algn="l" rtl="0" eaLnBrk="0">
              <a:lnSpc>
                <a:spcPct val="110000"/>
              </a:lnSpc>
            </a:pPr>
            <a:r>
              <a:rPr sz="1200" kern="0" spc="10" dirty="0">
                <a:solidFill>
                  <a:srgbClr val="C1A36C">
                    <a:alpha val="100000"/>
                  </a:srgbClr>
                </a:solidFill>
                <a:latin typeface="宋体" panose="02010600030101010101" pitchFamily="2" charset="-122"/>
                <a:ea typeface="宋体" panose="02010600030101010101" pitchFamily="2" charset="-122"/>
                <a:cs typeface="宋体" panose="02010600030101010101" pitchFamily="2" charset="-122"/>
              </a:rPr>
              <a:t>数据来源：公开资料、金信</a:t>
            </a:r>
            <a:r>
              <a:rPr sz="1200" kern="0" spc="0" dirty="0">
                <a:solidFill>
                  <a:srgbClr val="C1A36C">
                    <a:alpha val="100000"/>
                  </a:srgbClr>
                </a:solidFill>
                <a:latin typeface="宋体" panose="02010600030101010101" pitchFamily="2" charset="-122"/>
                <a:ea typeface="宋体" panose="02010600030101010101" pitchFamily="2" charset="-122"/>
                <a:cs typeface="宋体" panose="02010600030101010101" pitchFamily="2" charset="-122"/>
              </a:rPr>
              <a:t>期货观点仅供参考，市场有风险，入市需谨慎</a:t>
            </a:r>
            <a:endParaRPr sz="1200" dirty="0">
              <a:latin typeface="宋体" panose="02010600030101010101" pitchFamily="2" charset="-122"/>
              <a:ea typeface="宋体" panose="02010600030101010101" pitchFamily="2" charset="-122"/>
              <a:cs typeface="宋体" panose="02010600030101010101" pitchFamily="2" charset="-122"/>
            </a:endParaRPr>
          </a:p>
        </p:txBody>
      </p:sp>
      <p:pic>
        <p:nvPicPr>
          <p:cNvPr id="24" name="picture 24"/>
          <p:cNvPicPr>
            <a:picLocks noChangeAspect="1"/>
          </p:cNvPicPr>
          <p:nvPr/>
        </p:nvPicPr>
        <p:blipFill>
          <a:blip r:embed="rId3"/>
          <a:stretch>
            <a:fillRect/>
          </a:stretch>
        </p:blipFill>
        <p:spPr>
          <a:xfrm rot="21600000">
            <a:off x="9730740" y="408431"/>
            <a:ext cx="1848611" cy="4526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1"/>
          <a:stretch>
            <a:fillRect/>
          </a:stretch>
        </p:blipFill>
        <p:spPr>
          <a:xfrm rot="21600000">
            <a:off x="256540" y="408305"/>
            <a:ext cx="12192000" cy="6858000"/>
          </a:xfrm>
          <a:prstGeom prst="rect">
            <a:avLst/>
          </a:prstGeom>
        </p:spPr>
      </p:pic>
      <p:pic>
        <p:nvPicPr>
          <p:cNvPr id="4" name="图片 3"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4" name="textbox 14"/>
          <p:cNvSpPr/>
          <p:nvPr/>
        </p:nvSpPr>
        <p:spPr>
          <a:xfrm>
            <a:off x="1041045" y="1934831"/>
            <a:ext cx="9973944" cy="1229360"/>
          </a:xfrm>
          <a:prstGeom prst="rect">
            <a:avLst/>
          </a:prstGeom>
          <a:noFill/>
          <a:ln w="0" cap="flat">
            <a:noFill/>
            <a:prstDash val="solid"/>
            <a:miter lim="0"/>
          </a:ln>
        </p:spPr>
        <p:txBody>
          <a:bodyPr vert="horz" wrap="square" lIns="0" tIns="0" rIns="0" bIns="0"/>
          <a:lstStyle/>
          <a:p>
            <a:pPr algn="l" rtl="0" eaLnBrk="0">
              <a:lnSpc>
                <a:spcPct val="30000"/>
              </a:lnSpc>
            </a:pPr>
            <a:endParaRPr sz="100" dirty="0">
              <a:latin typeface="Arial" panose="020B0604020202020204"/>
              <a:ea typeface="Arial" panose="020B0604020202020204"/>
              <a:cs typeface="Arial" panose="020B0604020202020204"/>
            </a:endParaRPr>
          </a:p>
          <a:p>
            <a:pPr marL="12700" algn="l" rtl="0" eaLnBrk="0">
              <a:lnSpc>
                <a:spcPct val="106000"/>
              </a:lnSpc>
            </a:pPr>
            <a:endParaRPr sz="1500" dirty="0">
              <a:latin typeface="宋体" panose="02010600030101010101" pitchFamily="2" charset="-122"/>
              <a:ea typeface="宋体" panose="02010600030101010101" pitchFamily="2" charset="-122"/>
              <a:cs typeface="宋体" panose="02010600030101010101" pitchFamily="2" charset="-122"/>
            </a:endParaRPr>
          </a:p>
        </p:txBody>
      </p:sp>
      <p:sp>
        <p:nvSpPr>
          <p:cNvPr id="16" name="textbox 16"/>
          <p:cNvSpPr/>
          <p:nvPr/>
        </p:nvSpPr>
        <p:spPr>
          <a:xfrm>
            <a:off x="691515" y="408305"/>
            <a:ext cx="10323195" cy="758825"/>
          </a:xfrm>
          <a:prstGeom prst="rect">
            <a:avLst/>
          </a:prstGeom>
          <a:noFill/>
          <a:ln w="0" cap="flat">
            <a:noFill/>
            <a:prstDash val="solid"/>
            <a:miter lim="0"/>
          </a:ln>
        </p:spPr>
        <p:txBody>
          <a:bodyPr vert="horz" wrap="square" lIns="0" tIns="0" rIns="0" bIns="0"/>
          <a:lstStyle/>
          <a:p>
            <a:pPr marL="362585" algn="l" rtl="0" eaLnBrk="0">
              <a:lnSpc>
                <a:spcPct val="88000"/>
              </a:lnSpc>
              <a:spcBef>
                <a:spcPts val="475"/>
              </a:spcBef>
            </a:pPr>
            <a:endParaRPr sz="2400" dirty="0">
              <a:latin typeface="宋体" panose="02010600030101010101" pitchFamily="2" charset="-122"/>
              <a:ea typeface="宋体" panose="02010600030101010101" pitchFamily="2" charset="-122"/>
              <a:cs typeface="宋体" panose="02010600030101010101" pitchFamily="2" charset="-122"/>
            </a:endParaRPr>
          </a:p>
          <a:p>
            <a:pPr marL="362585" algn="l" rtl="0" eaLnBrk="0">
              <a:lnSpc>
                <a:spcPct val="88000"/>
              </a:lnSpc>
              <a:spcBef>
                <a:spcPts val="475"/>
              </a:spcBef>
            </a:pP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sym typeface="+mn-ea"/>
              </a:rPr>
              <a:t>一、国内宏观</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1.9月工业企业利润数据发布，制造业利润修复斜率放缓，包装、印刷下游消费制造业订单偏弱，内需复苏节奏不及预期；电商四季度备货节奏偏前置、力度保守。</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2.央行公开市场维持流动性平稳投放，</a:t>
            </a:r>
            <a:r>
              <a:rPr lang="en-US" altLang="zh-CN"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DR007</a:t>
            </a: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维持低位，资金面宽松，但实体信贷需求偏弱，消费端信贷回暖有限。</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rPr>
              <a:t>3. 国内煤价震荡上行，火电成本抬升，造纸企业能源成本边际上行。</a:t>
            </a:r>
            <a:endParaRPr lang="zh-CN" altLang="en-US" sz="2400" b="1" dirty="0">
              <a:solidFill>
                <a:schemeClr val="tx1"/>
              </a:solidFill>
              <a:latin typeface="阿里巴巴普惠体 B" panose="00020600040101010101" charset="-122"/>
              <a:ea typeface="阿里巴巴普惠体 B" panose="00020600040101010101" charset="-122"/>
              <a:cs typeface="阿里巴巴普惠体 B" panose="00020600040101010101" charset="-122"/>
            </a:endParaRPr>
          </a:p>
        </p:txBody>
      </p:sp>
      <p:sp>
        <p:nvSpPr>
          <p:cNvPr id="22" name="textbox 22"/>
          <p:cNvSpPr/>
          <p:nvPr/>
        </p:nvSpPr>
        <p:spPr>
          <a:xfrm>
            <a:off x="513715" y="6523990"/>
            <a:ext cx="11678285" cy="334010"/>
          </a:xfrm>
          <a:prstGeom prst="rect">
            <a:avLst/>
          </a:prstGeom>
          <a:solidFill>
            <a:srgbClr val="E6CD93">
              <a:alpha val="20392"/>
            </a:srgbClr>
          </a:solidFill>
          <a:ln w="0" cap="flat">
            <a:noFill/>
            <a:prstDash val="solid"/>
            <a:miter lim="0"/>
          </a:ln>
        </p:spPr>
        <p:txBody>
          <a:bodyPr vert="horz" wrap="square" lIns="0" tIns="0" rIns="0" bIns="0"/>
          <a:lstStyle/>
          <a:p>
            <a:pPr algn="l" rtl="0" eaLnBrk="0">
              <a:lnSpc>
                <a:spcPct val="110000"/>
              </a:lnSpc>
            </a:pPr>
            <a:r>
              <a:rPr sz="1200" kern="0" spc="10" dirty="0">
                <a:solidFill>
                  <a:srgbClr val="C1A36C">
                    <a:alpha val="100000"/>
                  </a:srgbClr>
                </a:solidFill>
                <a:latin typeface="宋体" panose="02010600030101010101" pitchFamily="2" charset="-122"/>
                <a:ea typeface="宋体" panose="02010600030101010101" pitchFamily="2" charset="-122"/>
                <a:cs typeface="宋体" panose="02010600030101010101" pitchFamily="2" charset="-122"/>
              </a:rPr>
              <a:t>数据来源：公开资料、金信</a:t>
            </a:r>
            <a:r>
              <a:rPr sz="1200" kern="0" spc="0" dirty="0">
                <a:solidFill>
                  <a:srgbClr val="C1A36C">
                    <a:alpha val="100000"/>
                  </a:srgbClr>
                </a:solidFill>
                <a:latin typeface="宋体" panose="02010600030101010101" pitchFamily="2" charset="-122"/>
                <a:ea typeface="宋体" panose="02010600030101010101" pitchFamily="2" charset="-122"/>
                <a:cs typeface="宋体" panose="02010600030101010101" pitchFamily="2" charset="-122"/>
              </a:rPr>
              <a:t>期货观点仅供参考，市场有风险，入市需谨慎</a:t>
            </a:r>
            <a:endParaRPr sz="1200" dirty="0">
              <a:latin typeface="宋体" panose="02010600030101010101" pitchFamily="2" charset="-122"/>
              <a:ea typeface="宋体" panose="02010600030101010101" pitchFamily="2" charset="-122"/>
              <a:cs typeface="宋体" panose="02010600030101010101" pitchFamily="2" charset="-122"/>
            </a:endParaRPr>
          </a:p>
        </p:txBody>
      </p:sp>
      <p:pic>
        <p:nvPicPr>
          <p:cNvPr id="24" name="picture 24"/>
          <p:cNvPicPr>
            <a:picLocks noChangeAspect="1"/>
          </p:cNvPicPr>
          <p:nvPr/>
        </p:nvPicPr>
        <p:blipFill>
          <a:blip r:embed="rId3"/>
          <a:stretch>
            <a:fillRect/>
          </a:stretch>
        </p:blipFill>
        <p:spPr>
          <a:xfrm rot="21600000">
            <a:off x="9730740" y="408431"/>
            <a:ext cx="1848611" cy="452628"/>
          </a:xfrm>
          <a:prstGeom prst="rect">
            <a:avLst/>
          </a:prstGeom>
        </p:spPr>
      </p:pic>
      <p:sp>
        <p:nvSpPr>
          <p:cNvPr id="20" name="textbox 20"/>
          <p:cNvSpPr/>
          <p:nvPr/>
        </p:nvSpPr>
        <p:spPr>
          <a:xfrm>
            <a:off x="513715" y="323215"/>
            <a:ext cx="7963535" cy="650240"/>
          </a:xfrm>
          <a:prstGeom prst="rect">
            <a:avLst/>
          </a:prstGeom>
          <a:noFill/>
          <a:ln w="0" cap="flat">
            <a:noFill/>
            <a:prstDash val="solid"/>
            <a:miter lim="0"/>
          </a:ln>
        </p:spPr>
        <p:txBody>
          <a:bodyPr vert="horz" wrap="square" lIns="0" tIns="0" rIns="0" bIns="0"/>
          <a:lstStyle/>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algn="l" defTabSz="1019175" rtl="0">
              <a:lnSpc>
                <a:spcPct val="100000"/>
              </a:lnSpc>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宏观概览</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1"/>
          <a:stretch>
            <a:fillRect/>
          </a:stretch>
        </p:blipFill>
        <p:spPr>
          <a:xfrm rot="21600000">
            <a:off x="256540" y="408305"/>
            <a:ext cx="12192000" cy="6858000"/>
          </a:xfrm>
          <a:prstGeom prst="rect">
            <a:avLst/>
          </a:prstGeom>
        </p:spPr>
      </p:pic>
      <p:pic>
        <p:nvPicPr>
          <p:cNvPr id="3" name="图片 2" descr="E:/2025工作中心/06-公众号/蓝色周刊/蓝色特刊-ppt词条.png蓝色特刊-ppt词条"/>
          <p:cNvPicPr>
            <a:picLocks noChangeAspect="1"/>
          </p:cNvPicPr>
          <p:nvPr/>
        </p:nvPicPr>
        <p:blipFill>
          <a:blip r:embed="rId2"/>
          <a:srcRect t="4" b="4"/>
          <a:stretch>
            <a:fillRect/>
          </a:stretch>
        </p:blipFill>
        <p:spPr>
          <a:xfrm>
            <a:off x="411208" y="408547"/>
            <a:ext cx="9586081" cy="924076"/>
          </a:xfrm>
          <a:prstGeom prst="rect">
            <a:avLst/>
          </a:prstGeom>
        </p:spPr>
      </p:pic>
      <p:sp>
        <p:nvSpPr>
          <p:cNvPr id="14" name="textbox 14"/>
          <p:cNvSpPr/>
          <p:nvPr/>
        </p:nvSpPr>
        <p:spPr>
          <a:xfrm>
            <a:off x="1041045" y="1934831"/>
            <a:ext cx="9973944" cy="1229360"/>
          </a:xfrm>
          <a:prstGeom prst="rect">
            <a:avLst/>
          </a:prstGeom>
          <a:noFill/>
          <a:ln w="0" cap="flat">
            <a:noFill/>
            <a:prstDash val="solid"/>
            <a:miter lim="0"/>
          </a:ln>
        </p:spPr>
        <p:txBody>
          <a:bodyPr vert="horz" wrap="square" lIns="0" tIns="0" rIns="0" bIns="0"/>
          <a:lstStyle/>
          <a:p>
            <a:pPr algn="l" rtl="0" eaLnBrk="0">
              <a:lnSpc>
                <a:spcPct val="30000"/>
              </a:lnSpc>
            </a:pPr>
            <a:endParaRPr sz="100" dirty="0">
              <a:latin typeface="Arial" panose="020B0604020202020204"/>
              <a:ea typeface="Arial" panose="020B0604020202020204"/>
              <a:cs typeface="Arial" panose="020B0604020202020204"/>
            </a:endParaRPr>
          </a:p>
          <a:p>
            <a:pPr marL="12700" algn="l" rtl="0" eaLnBrk="0">
              <a:lnSpc>
                <a:spcPct val="106000"/>
              </a:lnSpc>
            </a:pPr>
            <a:endParaRPr sz="1500" dirty="0">
              <a:latin typeface="宋体" panose="02010600030101010101" pitchFamily="2" charset="-122"/>
              <a:ea typeface="宋体" panose="02010600030101010101" pitchFamily="2" charset="-122"/>
              <a:cs typeface="宋体" panose="02010600030101010101" pitchFamily="2" charset="-122"/>
            </a:endParaRPr>
          </a:p>
        </p:txBody>
      </p:sp>
      <p:sp>
        <p:nvSpPr>
          <p:cNvPr id="16" name="textbox 16"/>
          <p:cNvSpPr/>
          <p:nvPr/>
        </p:nvSpPr>
        <p:spPr>
          <a:xfrm>
            <a:off x="513715" y="408305"/>
            <a:ext cx="10323195" cy="758825"/>
          </a:xfrm>
          <a:prstGeom prst="rect">
            <a:avLst/>
          </a:prstGeom>
          <a:noFill/>
          <a:ln w="0" cap="flat">
            <a:noFill/>
            <a:prstDash val="solid"/>
            <a:miter lim="0"/>
          </a:ln>
        </p:spPr>
        <p:txBody>
          <a:bodyPr vert="horz" wrap="square" lIns="0" tIns="0" rIns="0" bIns="0"/>
          <a:lstStyle/>
          <a:p>
            <a:pPr indent="457200" algn="l" rtl="0" eaLnBrk="0" fontAlgn="auto">
              <a:lnSpc>
                <a:spcPct val="150000"/>
              </a:lnSpc>
              <a:spcBef>
                <a:spcPts val="475"/>
              </a:spcBef>
            </a:pPr>
            <a:r>
              <a:rPr lang="zh-CN" altLang="en-US" sz="2800" b="1" dirty="0">
                <a:solidFill>
                  <a:schemeClr val="bg1"/>
                </a:solidFill>
                <a:latin typeface="阿里巴巴普惠体 B" panose="00020600040101010101" charset="-122"/>
                <a:ea typeface="阿里巴巴普惠体 B" panose="00020600040101010101" charset="-122"/>
                <a:cs typeface="阿里巴巴普惠体 B" panose="00020600040101010101" charset="-122"/>
              </a:rPr>
              <a:t>宏观速览</a:t>
            </a:r>
            <a:endParaRPr lang="zh-CN" altLang="en-US" sz="2800" b="1" dirty="0">
              <a:solidFill>
                <a:schemeClr val="bg1"/>
              </a:solidFill>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buClrTx/>
              <a:buSzTx/>
              <a:buNone/>
            </a:pPr>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rPr>
              <a:t>二、国际宏观</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1. 美国9月</a:t>
            </a:r>
            <a:r>
              <a:rPr lang="en-US" altLang="zh-CN" sz="2400" b="1" dirty="0">
                <a:latin typeface="阿里巴巴普惠体 B" panose="00020600040101010101" charset="-122"/>
                <a:ea typeface="阿里巴巴普惠体 B" panose="00020600040101010101" charset="-122"/>
                <a:cs typeface="阿里巴巴普惠体 B" panose="00020600040101010101" charset="-122"/>
              </a:rPr>
              <a:t>CPI</a:t>
            </a: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超市场预期，市场上调美联储年底加息概率，美元、美债收益率反弹，大宗商品整体风险偏好压制；外盘木浆、大宗商品承压。</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2. 欧洲制造业</a:t>
            </a:r>
            <a:r>
              <a:rPr lang="en-US" altLang="zh-CN" sz="2400" b="1" dirty="0">
                <a:latin typeface="阿里巴巴普惠体 B" panose="00020600040101010101" charset="-122"/>
                <a:ea typeface="阿里巴巴普惠体 B" panose="00020600040101010101" charset="-122"/>
                <a:cs typeface="阿里巴巴普惠体 B" panose="00020600040101010101" charset="-122"/>
              </a:rPr>
              <a:t>PMI</a:t>
            </a: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继续在荣枯线下方，包装、印刷需求偏弱，欧洲港口木浆库存累积，海外纸浆去库受阻。</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a:p>
            <a:pPr indent="539750" algn="l" rtl="0" eaLnBrk="0" fontAlgn="auto">
              <a:lnSpc>
                <a:spcPct val="150000"/>
              </a:lnSpc>
              <a:spcBef>
                <a:spcPts val="0"/>
              </a:spcBef>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3. 海运费小幅回升，纸浆、废纸跨境物流成本抬升，进口套利窗口进一步收窄。</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sp>
        <p:nvSpPr>
          <p:cNvPr id="22" name="textbox 22"/>
          <p:cNvSpPr/>
          <p:nvPr/>
        </p:nvSpPr>
        <p:spPr>
          <a:xfrm>
            <a:off x="513715" y="6523990"/>
            <a:ext cx="11678285" cy="334010"/>
          </a:xfrm>
          <a:prstGeom prst="rect">
            <a:avLst/>
          </a:prstGeom>
          <a:solidFill>
            <a:srgbClr val="E6CD93">
              <a:alpha val="20392"/>
            </a:srgbClr>
          </a:solidFill>
          <a:ln w="0" cap="flat">
            <a:noFill/>
            <a:prstDash val="solid"/>
            <a:miter lim="0"/>
          </a:ln>
        </p:spPr>
        <p:txBody>
          <a:bodyPr vert="horz" wrap="square" lIns="0" tIns="0" rIns="0" bIns="0"/>
          <a:lstStyle/>
          <a:p>
            <a:pPr algn="l" rtl="0" eaLnBrk="0">
              <a:lnSpc>
                <a:spcPct val="110000"/>
              </a:lnSpc>
            </a:pPr>
            <a:r>
              <a:rPr sz="1200" kern="0" spc="10" dirty="0">
                <a:solidFill>
                  <a:srgbClr val="C1A36C">
                    <a:alpha val="100000"/>
                  </a:srgbClr>
                </a:solidFill>
                <a:latin typeface="宋体" panose="02010600030101010101" pitchFamily="2" charset="-122"/>
                <a:ea typeface="宋体" panose="02010600030101010101" pitchFamily="2" charset="-122"/>
                <a:cs typeface="宋体" panose="02010600030101010101" pitchFamily="2" charset="-122"/>
              </a:rPr>
              <a:t>数据来源：公开资料、金信</a:t>
            </a:r>
            <a:r>
              <a:rPr sz="1200" kern="0" spc="0" dirty="0">
                <a:solidFill>
                  <a:srgbClr val="C1A36C">
                    <a:alpha val="100000"/>
                  </a:srgbClr>
                </a:solidFill>
                <a:latin typeface="宋体" panose="02010600030101010101" pitchFamily="2" charset="-122"/>
                <a:ea typeface="宋体" panose="02010600030101010101" pitchFamily="2" charset="-122"/>
                <a:cs typeface="宋体" panose="02010600030101010101" pitchFamily="2" charset="-122"/>
              </a:rPr>
              <a:t>期货观点仅供参考，市场有风险，入市需谨慎</a:t>
            </a:r>
            <a:endParaRPr sz="1200" dirty="0">
              <a:latin typeface="宋体" panose="02010600030101010101" pitchFamily="2" charset="-122"/>
              <a:ea typeface="宋体" panose="02010600030101010101" pitchFamily="2" charset="-122"/>
              <a:cs typeface="宋体" panose="02010600030101010101" pitchFamily="2" charset="-122"/>
            </a:endParaRPr>
          </a:p>
        </p:txBody>
      </p:sp>
      <p:pic>
        <p:nvPicPr>
          <p:cNvPr id="24" name="picture 24"/>
          <p:cNvPicPr>
            <a:picLocks noChangeAspect="1"/>
          </p:cNvPicPr>
          <p:nvPr/>
        </p:nvPicPr>
        <p:blipFill>
          <a:blip r:embed="rId3"/>
          <a:stretch>
            <a:fillRect/>
          </a:stretch>
        </p:blipFill>
        <p:spPr>
          <a:xfrm rot="21600000">
            <a:off x="9730740" y="408431"/>
            <a:ext cx="1848611" cy="4526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99465" y="1307465"/>
          <a:ext cx="10330180" cy="4605655"/>
        </p:xfrm>
        <a:graphic>
          <a:graphicData uri="http://schemas.openxmlformats.org/drawingml/2006/table">
            <a:tbl>
              <a:tblPr/>
              <a:tblGrid>
                <a:gridCol w="40640"/>
                <a:gridCol w="10289540"/>
              </a:tblGrid>
              <a:tr h="576580">
                <a:tc>
                  <a:txBody>
                    <a:bodyPr/>
                    <a:lstStyle/>
                    <a:p>
                      <a:pPr indent="0" algn="ctr" fontAlgn="ctr">
                        <a:lnSpc>
                          <a:spcPct val="150000"/>
                        </a:lnSpc>
                      </a:pPr>
                      <a:endParaRPr lang="zh-CN" altLang="en-US" sz="2000" b="0" i="0" u="none" strike="noStrike" dirty="0">
                        <a:solidFill>
                          <a:srgbClr val="000000"/>
                        </a:solidFill>
                        <a:effectLst/>
                        <a:latin typeface="黑体" panose="02010609060101010101" charset="-122"/>
                        <a:ea typeface="黑体" panose="02010609060101010101" charset="-122"/>
                      </a:endParaRPr>
                    </a:p>
                  </a:txBody>
                  <a:tcPr marL="0" marR="0" marT="0" marB="0" anchor="ctr">
                    <a:lnL>
                      <a:noFill/>
                    </a:lnL>
                    <a:lnR>
                      <a:noFill/>
                    </a:lnR>
                    <a:lnT>
                      <a:noFill/>
                    </a:lnT>
                    <a:lnB>
                      <a:noFill/>
                    </a:lnB>
                    <a:solidFill>
                      <a:schemeClr val="bg1">
                        <a:lumMod val="65000"/>
                      </a:schemeClr>
                    </a:solidFill>
                  </a:tcPr>
                </a:tc>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周度观点汇总</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2001520">
                <a:tc rowSpan="2">
                  <a:txBody>
                    <a:bodyPr/>
                    <a:lstStyle/>
                    <a:p>
                      <a:pPr indent="0" algn="ctr" fontAlgn="ctr">
                        <a:lnSpc>
                          <a:spcPct val="150000"/>
                        </a:lnSpc>
                      </a:pPr>
                      <a:endParaRPr lang="zh-CN" altLang="en-US" sz="20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废纸箱:周均价1792元/吨，环比上周</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18元/吨（-1.0%）废基本面中性偏紧，但下游纸厂利润亏损、高价拿货意愿有限，上方空间被箱板需求约束；短期区间震荡，跟随龙头纸厂调价节奏，难独立趋势大涨。</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2027555">
                <a:tc vMerge="1">
                  <a:tcPr/>
                </a:tc>
                <a:tc>
                  <a:txBody>
                    <a:bodyPr/>
                    <a:lstStyle/>
                    <a:p>
                      <a:pPr indent="0" algn="just" fontAlgn="ctr">
                        <a:lnSpc>
                          <a:spcPct val="150000"/>
                        </a:lnSpc>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rPr>
                        <a:t>箱板纸：周均价3766元/吨，环比上周+7元/吨（+0.19%）短期价格受龙头纸企挺价意愿和“双11”备货预期支撑，大幅下跌概率较低，但库存持续累积和成本支撑减弱将压制上行空间，预计以区间震荡为主。</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纸业周度观点汇总</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610235" y="1198245"/>
          <a:ext cx="10725785" cy="5151755"/>
        </p:xfrm>
        <a:graphic>
          <a:graphicData uri="http://schemas.openxmlformats.org/drawingml/2006/table">
            <a:tbl>
              <a:tblPr/>
              <a:tblGrid>
                <a:gridCol w="10725785"/>
              </a:tblGrid>
              <a:tr h="548640">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周度观点汇总</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2408555">
                <a:tc>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双胶纸：周均价4100元/吨，环比持平，供需宽松格局明确，淡季压力主导行情；纸厂通过降负荷托底价格，但需求缺失，价格难有趋势性反弹，弱势震荡为主，行情拐点要等到12月年末印刷、挂历订单启动。</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2194560">
                <a:tc>
                  <a:txBody>
                    <a:bodyPr/>
                    <a:lstStyle/>
                    <a:p>
                      <a:pPr indent="0" algn="just"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纸浆：</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周均价4730元/吨，环比上周-40元/吨（-0.84%），短期港口累库 + 下游纸制品需求偏弱，浆价承压震荡；远期有海外产能收缩支撑，属于 “短期弱、远期有底” 结构，没有趋势上涨条件，以区间震荡为主。</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纸业周度观点汇总</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39140" y="1307465"/>
          <a:ext cx="9729470" cy="5300345"/>
        </p:xfrm>
        <a:graphic>
          <a:graphicData uri="http://schemas.openxmlformats.org/drawingml/2006/table">
            <a:tbl>
              <a:tblPr/>
              <a:tblGrid>
                <a:gridCol w="995680"/>
                <a:gridCol w="8733790"/>
              </a:tblGrid>
              <a:tr h="548640">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品种</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2008505">
                <a:tc rowSpan="2">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废纸</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价格：周均价1792元/吨，环比上周-18元/吨（-1.0%）；周内走势：周初纸厂压价、黄废回落，周尾玖龙泉州等基地上调收购价，尾盘小幅回弹，呈现先抑后扬。</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2743200">
                <a:tc vMerge="1">
                  <a:tcPr/>
                </a:tc>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供需：供给端居民、商贸端废纸产出偏弱，雨天使回收、分拣发运受阻，打包站整体货量不多、惜售；需求端，箱板纸厂维持刚需采购，高位拿货谨慎，没有大规模抢货。全国样本纸厂废纸到货量均值环比-4.2%。</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废纸周度观点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39140" y="1307465"/>
          <a:ext cx="9584690" cy="4853305"/>
        </p:xfrm>
        <a:graphic>
          <a:graphicData uri="http://schemas.openxmlformats.org/drawingml/2006/table">
            <a:tbl>
              <a:tblPr/>
              <a:tblGrid>
                <a:gridCol w="1017270"/>
                <a:gridCol w="8567420"/>
              </a:tblGrid>
              <a:tr h="365760">
                <a:tc>
                  <a:txBody>
                    <a:bodyPr/>
                    <a:lstStyle/>
                    <a:p>
                      <a:pPr algn="ctr" fontAlgn="ct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品种</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c>
                  <a:txBody>
                    <a:bodyPr/>
                    <a:lstStyle/>
                    <a:p>
                      <a:pPr algn="ctr" fontAlgn="ct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1217930">
                <a:tc rowSpan="3">
                  <a:txBody>
                    <a:bodyPr/>
                    <a:lstStyle/>
                    <a:p>
                      <a:pPr algn="ctr" fontAlgn="ct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废纸</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c>
                  <a:txBody>
                    <a:bodyPr/>
                    <a:lstStyle/>
                    <a:p>
                      <a:pPr indent="0" algn="just" fontAlgn="ctr">
                        <a:lnSpc>
                          <a:spcPct val="150000"/>
                        </a:lnSpc>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rPr>
                        <a:t>库存：打包站库存均值3.1天（环比-0.2天，小幅去库）；纸厂原料废纸库存10.2天（环比+0.4天，小幅累库）。</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endParaRPr>
                    </a:p>
                  </a:txBody>
                  <a:tcPr marL="0" marR="0" marT="0" marB="0" anchor="ctr">
                    <a:lnL>
                      <a:noFill/>
                    </a:lnL>
                    <a:lnR>
                      <a:noFill/>
                    </a:lnR>
                    <a:lnT>
                      <a:noFill/>
                    </a:lnT>
                    <a:lnB>
                      <a:noFill/>
                    </a:lnB>
                  </a:tcPr>
                </a:tc>
              </a:tr>
              <a:tr h="1645920">
                <a:tc vMerge="1">
                  <a:tcPr/>
                </a:tc>
                <a:tc>
                  <a:txBody>
                    <a:bodyPr/>
                    <a:lstStyle/>
                    <a:p>
                      <a:pPr indent="0" algn="just" fontAlgn="ctr">
                        <a:lnSpc>
                          <a:spcPct val="150000"/>
                        </a:lnSpc>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rPr>
                        <a:t>利润：废纸贸易毛利偏薄，打包站综合毛利仅30–50元/吨，利润空间被持续压缩。</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algn="just" fontAlgn="ctr">
                        <a:lnSpc>
                          <a:spcPct val="150000"/>
                        </a:lnSpc>
                        <a:buClrTx/>
                        <a:buSzTx/>
                        <a:buFontTx/>
                      </a:pP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endParaRPr>
                    </a:p>
                  </a:txBody>
                  <a:tcPr marL="0" marR="0" marT="0" marB="0" anchor="ctr">
                    <a:lnL>
                      <a:noFill/>
                    </a:lnL>
                    <a:lnR>
                      <a:noFill/>
                    </a:lnR>
                    <a:lnT>
                      <a:noFill/>
                    </a:lnT>
                    <a:lnB>
                      <a:noFill/>
                    </a:lnB>
                  </a:tcPr>
                </a:tc>
              </a:tr>
              <a:tr h="1623695">
                <a:tc vMerge="1">
                  <a:tcPr/>
                </a:tc>
                <a:tc>
                  <a:txBody>
                    <a:bodyPr/>
                    <a:lstStyle/>
                    <a:p>
                      <a:pPr indent="0" algn="just"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结论：国废基本面中性偏紧，但下游纸厂利润亏损、高价拿货意愿有限，上方空间被箱板需求约束；短期区间震荡，跟随龙头纸厂调价节奏，难独立趋势大涨。</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废纸周度观点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数据图表-废纸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3" name="文本框 12"/>
          <p:cNvSpPr txBox="1"/>
          <p:nvPr>
            <p:custDataLst>
              <p:tags r:id="rId4"/>
            </p:custDataLst>
          </p:nvPr>
        </p:nvSpPr>
        <p:spPr>
          <a:xfrm>
            <a:off x="538480" y="1388110"/>
            <a:ext cx="6958330" cy="460375"/>
          </a:xfrm>
          <a:prstGeom prst="rect">
            <a:avLst/>
          </a:prstGeom>
          <a:noFill/>
        </p:spPr>
        <p:txBody>
          <a:bodyPr wrap="square" rtlCol="0">
            <a:spAutoFit/>
          </a:bodyPr>
          <a:p>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废纸现货</a:t>
            </a: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价</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3" name="图片 2"/>
          <p:cNvPicPr>
            <a:picLocks noChangeAspect="1"/>
          </p:cNvPicPr>
          <p:nvPr/>
        </p:nvPicPr>
        <p:blipFill>
          <a:blip r:embed="rId5"/>
          <a:stretch>
            <a:fillRect/>
          </a:stretch>
        </p:blipFill>
        <p:spPr>
          <a:xfrm>
            <a:off x="2612203" y="2037715"/>
            <a:ext cx="6967595"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39140" y="1307465"/>
          <a:ext cx="10369550" cy="5292725"/>
        </p:xfrm>
        <a:graphic>
          <a:graphicData uri="http://schemas.openxmlformats.org/drawingml/2006/table">
            <a:tbl>
              <a:tblPr/>
              <a:tblGrid>
                <a:gridCol w="1078865"/>
                <a:gridCol w="9290685"/>
              </a:tblGrid>
              <a:tr h="457200">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品种</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1911985">
                <a:tc rowSpan="2">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包装纸</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箱板纸</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价格：周均价3766元/吨，环比上周+7元/吨（+0.19%）；龙头报价上调，但中小厂实单让利，盘面涨价函与真实成交存在温差。</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2549525">
                <a:tc vMerge="1">
                  <a:tcPr/>
                </a:tc>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供需：供给端龙头纸厂阶段性停机检修，样本开工率63.7%，环比- 1.3</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pct，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主动控产；需求端，快递、食品包装刚需维持，电商备货偏谨慎，纸箱厂订单没有超预期增量，下游以随用随采，集中补库缺失。</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包装纸周度观点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39140" y="1258570"/>
          <a:ext cx="10302875" cy="5341620"/>
        </p:xfrm>
        <a:graphic>
          <a:graphicData uri="http://schemas.openxmlformats.org/drawingml/2006/table">
            <a:tbl>
              <a:tblPr/>
              <a:tblGrid>
                <a:gridCol w="10302875"/>
              </a:tblGrid>
              <a:tr h="548640">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1501140">
                <a:tc>
                  <a:txBody>
                    <a:bodyPr/>
                    <a:lstStyle/>
                    <a:p>
                      <a:pPr indent="0" algn="l"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库存：全国箱板纸厂成品库存113.4万吨，环比上周+1.2万吨（+1.07%）；下游纸箱厂原料库存维持低位（5–7天），不敢囤货。</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1645920">
                <a:tc>
                  <a:txBody>
                    <a:bodyPr/>
                    <a:lstStyle/>
                    <a:p>
                      <a:pPr indent="0" algn="l"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利润：理论加工利润（箱板</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国废</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辅料能耗）：-42元/吨，连续多周亏损，这也是龙头集中发涨价函的核心动因。</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p>
                      <a:pPr indent="0" algn="l" fontAlgn="ctr">
                        <a:lnSpc>
                          <a:spcPct val="150000"/>
                        </a:lnSpc>
                      </a:pP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1645920">
                <a:tc>
                  <a:txBody>
                    <a:bodyPr/>
                    <a:lstStyle/>
                    <a:p>
                      <a:pPr indent="0" algn="l" fontAlgn="ctr">
                        <a:lnSpc>
                          <a:spcPct val="150000"/>
                        </a:lnSpc>
                      </a:pPr>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rPr>
                        <a:t>结论：供给端有检修托底、纸厂挺价意愿极强，但终端需求弱、涨价传导不畅，属于亏损驱动的被动挺价行情；利润拐点必须看到下游包装订单实质性回暖，否则上涨持续性存疑，高位易回调。</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包装纸周度观点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数据图表-包装纸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1" name="文本框 10"/>
          <p:cNvSpPr txBox="1"/>
          <p:nvPr>
            <p:custDataLst>
              <p:tags r:id="rId4"/>
            </p:custDataLst>
          </p:nvPr>
        </p:nvSpPr>
        <p:spPr>
          <a:xfrm>
            <a:off x="741413" y="1198989"/>
            <a:ext cx="4903944" cy="460375"/>
          </a:xfrm>
          <a:prstGeom prst="rect">
            <a:avLst/>
          </a:prstGeom>
          <a:noFill/>
        </p:spPr>
        <p:txBody>
          <a:bodyPr wrap="square" rtlCol="0">
            <a:spAutoFit/>
          </a:bodyPr>
          <a:p>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图一：企业库存（天数）</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3" name="图片 2"/>
          <p:cNvPicPr>
            <a:picLocks noChangeAspect="1"/>
          </p:cNvPicPr>
          <p:nvPr/>
        </p:nvPicPr>
        <p:blipFill>
          <a:blip r:embed="rId5"/>
          <a:stretch>
            <a:fillRect/>
          </a:stretch>
        </p:blipFill>
        <p:spPr>
          <a:xfrm>
            <a:off x="2576803" y="1891665"/>
            <a:ext cx="7038394"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数据图表-包装纸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2" name="文本框 11"/>
          <p:cNvSpPr txBox="1"/>
          <p:nvPr>
            <p:custDataLst>
              <p:tags r:id="rId4"/>
            </p:custDataLst>
          </p:nvPr>
        </p:nvSpPr>
        <p:spPr>
          <a:xfrm>
            <a:off x="709663" y="1258679"/>
            <a:ext cx="4903944" cy="460375"/>
          </a:xfrm>
          <a:prstGeom prst="rect">
            <a:avLst/>
          </a:prstGeom>
          <a:noFill/>
        </p:spPr>
        <p:txBody>
          <a:bodyPr wrap="square" rtlCol="0">
            <a:spAutoFit/>
          </a:bodyPr>
          <a:p>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图二：利润</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3" name="图片 2"/>
          <p:cNvPicPr>
            <a:picLocks noChangeAspect="1"/>
          </p:cNvPicPr>
          <p:nvPr/>
        </p:nvPicPr>
        <p:blipFill>
          <a:blip r:embed="rId5"/>
          <a:stretch>
            <a:fillRect/>
          </a:stretch>
        </p:blipFill>
        <p:spPr>
          <a:xfrm>
            <a:off x="2675355" y="1952625"/>
            <a:ext cx="6841291"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数据图表-包装纸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3" name="文本框 12"/>
          <p:cNvSpPr txBox="1"/>
          <p:nvPr>
            <p:custDataLst>
              <p:tags r:id="rId4"/>
            </p:custDataLst>
          </p:nvPr>
        </p:nvSpPr>
        <p:spPr>
          <a:xfrm>
            <a:off x="538848" y="1198989"/>
            <a:ext cx="4903944" cy="460375"/>
          </a:xfrm>
          <a:prstGeom prst="rect">
            <a:avLst/>
          </a:prstGeom>
          <a:noFill/>
        </p:spPr>
        <p:txBody>
          <a:bodyPr wrap="square" rtlCol="0">
            <a:spAutoFit/>
          </a:bodyPr>
          <a:p>
            <a:pPr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图三：包装纸价格</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3" name="图片 2"/>
          <p:cNvPicPr>
            <a:picLocks noChangeAspect="1"/>
          </p:cNvPicPr>
          <p:nvPr/>
        </p:nvPicPr>
        <p:blipFill>
          <a:blip r:embed="rId5"/>
          <a:stretch>
            <a:fillRect/>
          </a:stretch>
        </p:blipFill>
        <p:spPr>
          <a:xfrm>
            <a:off x="2639027" y="1899285"/>
            <a:ext cx="6913946"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数据图表-包装纸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7" name="文本框 16"/>
          <p:cNvSpPr txBox="1"/>
          <p:nvPr>
            <p:custDataLst>
              <p:tags r:id="rId4"/>
            </p:custDataLst>
          </p:nvPr>
        </p:nvSpPr>
        <p:spPr>
          <a:xfrm>
            <a:off x="608698" y="1209149"/>
            <a:ext cx="4903944" cy="460375"/>
          </a:xfrm>
          <a:prstGeom prst="rect">
            <a:avLst/>
          </a:prstGeom>
          <a:noFill/>
        </p:spPr>
        <p:txBody>
          <a:bodyPr wrap="square" rtlCol="0">
            <a:spAutoFit/>
          </a:bodyPr>
          <a:p>
            <a:pPr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图四：包装纸产量</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2" name="图片 1"/>
          <p:cNvPicPr>
            <a:picLocks noChangeAspect="1"/>
          </p:cNvPicPr>
          <p:nvPr/>
        </p:nvPicPr>
        <p:blipFill>
          <a:blip r:embed="rId5"/>
          <a:stretch>
            <a:fillRect/>
          </a:stretch>
        </p:blipFill>
        <p:spPr>
          <a:xfrm>
            <a:off x="2518295" y="1822450"/>
            <a:ext cx="7155410"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39140" y="1307465"/>
          <a:ext cx="10088880" cy="5133340"/>
        </p:xfrm>
        <a:graphic>
          <a:graphicData uri="http://schemas.openxmlformats.org/drawingml/2006/table">
            <a:tbl>
              <a:tblPr/>
              <a:tblGrid>
                <a:gridCol w="1019810"/>
                <a:gridCol w="9069070"/>
              </a:tblGrid>
              <a:tr h="548640">
                <a:tc>
                  <a:txBody>
                    <a:bodyPr/>
                    <a:lstStyle/>
                    <a:p>
                      <a:pPr indent="0" algn="ctr"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品种</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c>
                  <a:txBody>
                    <a:bodyPr/>
                    <a:lstStyle/>
                    <a:p>
                      <a:pPr indent="0" algn="ctr"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1841500">
                <a:tc rowSpan="2">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双胶纸</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c>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价格：周均价4100元/吨，环比持平；高白双胶主流4350元/吨，价格僵持，实单让利空间20</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50元/吨。</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2743200">
                <a:tc vMerge="1">
                  <a:tcPr/>
                </a:tc>
                <a:tc>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供需：供给端样本开工率44.7%，环比</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0.9</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pct，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部分纸厂主动降负荷、转产其他纸种对冲压力；但新增产能持续投放，长期供给压力仍在；需求端进入出版传统空档期，教材订单收尾、画册印刷需求清淡，下游印刷厂持续消耗自有库存，采购极度保守。</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双胶纸周度观点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1223010" y="1198880"/>
          <a:ext cx="9011285" cy="5486400"/>
        </p:xfrm>
        <a:graphic>
          <a:graphicData uri="http://schemas.openxmlformats.org/drawingml/2006/table">
            <a:tbl>
              <a:tblPr/>
              <a:tblGrid>
                <a:gridCol w="9011285"/>
              </a:tblGrid>
              <a:tr h="548640">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1097280">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库存：纸厂成品库存22.6万吨，环比</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0.8万吨，持续小幅累库；社会贸易商库存偏高，出货承压。</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1645920">
                <a:tc>
                  <a:txBody>
                    <a:bodyPr/>
                    <a:lstStyle/>
                    <a:p>
                      <a:pPr indent="0" algn="just" fontAlgn="ctr">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利润：上游木浆价格分化，综合原料成本变动不大，双胶纸生产毛利继续低位运行，本周理论毛利下滑至-</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678</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元/吨，亏损较上周扩大</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5</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元</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2194560">
                <a:tc>
                  <a:txBody>
                    <a:bodyPr/>
                    <a:lstStyle/>
                    <a:p>
                      <a:pPr indent="0" algn="just"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结论：供需宽松格局明确，淡季压力主导行情；纸厂通过降负荷托底价格，但需求缺失，价格难有趋势性反弹，弱势震荡为主，行情拐点要等到12月年末印刷、挂历订单启动。</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436608"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双胶纸周度观点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数据图表-双胶纸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1" name="文本框 10"/>
          <p:cNvSpPr txBox="1"/>
          <p:nvPr>
            <p:custDataLst>
              <p:tags r:id="rId4"/>
            </p:custDataLst>
          </p:nvPr>
        </p:nvSpPr>
        <p:spPr>
          <a:xfrm>
            <a:off x="741413" y="1198989"/>
            <a:ext cx="4903944" cy="460375"/>
          </a:xfrm>
          <a:prstGeom prst="rect">
            <a:avLst/>
          </a:prstGeom>
          <a:noFill/>
        </p:spPr>
        <p:txBody>
          <a:bodyPr wrap="square" rtlCol="0">
            <a:spAutoFit/>
          </a:bodyPr>
          <a:p>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图一：企业库存（周度）</a:t>
            </a:r>
            <a:endParaRPr lang="zh-CN" altLang="en-US" sz="2400" dirty="0">
              <a:latin typeface="黑体" panose="02010609060101010101" charset="-122"/>
              <a:ea typeface="黑体" panose="02010609060101010101" charset="-122"/>
            </a:endParaRPr>
          </a:p>
        </p:txBody>
      </p:sp>
      <p:pic>
        <p:nvPicPr>
          <p:cNvPr id="3" name="图片 2"/>
          <p:cNvPicPr>
            <a:picLocks noChangeAspect="1"/>
          </p:cNvPicPr>
          <p:nvPr/>
        </p:nvPicPr>
        <p:blipFill>
          <a:blip r:embed="rId5"/>
          <a:stretch>
            <a:fillRect/>
          </a:stretch>
        </p:blipFill>
        <p:spPr>
          <a:xfrm>
            <a:off x="2477124" y="1899285"/>
            <a:ext cx="7237753"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数据图表-双胶纸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2" name="文本框 11"/>
          <p:cNvSpPr txBox="1"/>
          <p:nvPr>
            <p:custDataLst>
              <p:tags r:id="rId4"/>
            </p:custDataLst>
          </p:nvPr>
        </p:nvSpPr>
        <p:spPr>
          <a:xfrm>
            <a:off x="608698" y="1198989"/>
            <a:ext cx="4903944" cy="460375"/>
          </a:xfrm>
          <a:prstGeom prst="rect">
            <a:avLst/>
          </a:prstGeom>
          <a:noFill/>
        </p:spPr>
        <p:txBody>
          <a:bodyPr wrap="square" rtlCol="0">
            <a:spAutoFit/>
          </a:bodyPr>
          <a:p>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图二：利润</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3" name="图片 2"/>
          <p:cNvPicPr>
            <a:picLocks noChangeAspect="1"/>
          </p:cNvPicPr>
          <p:nvPr/>
        </p:nvPicPr>
        <p:blipFill>
          <a:blip r:embed="rId5"/>
          <a:stretch>
            <a:fillRect/>
          </a:stretch>
        </p:blipFill>
        <p:spPr>
          <a:xfrm>
            <a:off x="2556887" y="1899285"/>
            <a:ext cx="7078226"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数据图表-双胶纸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3" name="文本框 12"/>
          <p:cNvSpPr txBox="1"/>
          <p:nvPr>
            <p:custDataLst>
              <p:tags r:id="rId4"/>
            </p:custDataLst>
          </p:nvPr>
        </p:nvSpPr>
        <p:spPr>
          <a:xfrm>
            <a:off x="609333" y="1258679"/>
            <a:ext cx="4903944" cy="460375"/>
          </a:xfrm>
          <a:prstGeom prst="rect">
            <a:avLst/>
          </a:prstGeom>
          <a:noFill/>
        </p:spPr>
        <p:txBody>
          <a:bodyPr wrap="square" rtlCol="0">
            <a:spAutoFit/>
          </a:bodyPr>
          <a:p>
            <a:pPr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图三：双胶纸指数</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2" name="图片 1"/>
          <p:cNvPicPr>
            <a:picLocks noChangeAspect="1"/>
          </p:cNvPicPr>
          <p:nvPr/>
        </p:nvPicPr>
        <p:blipFill>
          <a:blip r:embed="rId5"/>
          <a:stretch>
            <a:fillRect/>
          </a:stretch>
        </p:blipFill>
        <p:spPr>
          <a:xfrm>
            <a:off x="2568666" y="2011045"/>
            <a:ext cx="7054667"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pic>
        <p:nvPicPr>
          <p:cNvPr id="8" name="图片 7"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数据图表-双胶纸</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7" name="文本框 16"/>
          <p:cNvSpPr txBox="1"/>
          <p:nvPr>
            <p:custDataLst>
              <p:tags r:id="rId4"/>
            </p:custDataLst>
          </p:nvPr>
        </p:nvSpPr>
        <p:spPr>
          <a:xfrm>
            <a:off x="468998" y="1258679"/>
            <a:ext cx="4903944" cy="460375"/>
          </a:xfrm>
          <a:prstGeom prst="rect">
            <a:avLst/>
          </a:prstGeom>
          <a:noFill/>
        </p:spPr>
        <p:txBody>
          <a:bodyPr wrap="square" rtlCol="0">
            <a:spAutoFit/>
          </a:bodyPr>
          <a:p>
            <a:pPr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图四：双胶纸产量</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2" name="图片 1"/>
          <p:cNvPicPr>
            <a:picLocks noChangeAspect="1"/>
          </p:cNvPicPr>
          <p:nvPr/>
        </p:nvPicPr>
        <p:blipFill>
          <a:blip r:embed="rId5"/>
          <a:stretch>
            <a:fillRect/>
          </a:stretch>
        </p:blipFill>
        <p:spPr>
          <a:xfrm>
            <a:off x="2554566" y="1933575"/>
            <a:ext cx="7082868"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39140" y="1317625"/>
          <a:ext cx="10437495" cy="5203190"/>
        </p:xfrm>
        <a:graphic>
          <a:graphicData uri="http://schemas.openxmlformats.org/drawingml/2006/table">
            <a:tbl>
              <a:tblPr/>
              <a:tblGrid>
                <a:gridCol w="1108075"/>
                <a:gridCol w="9329420"/>
              </a:tblGrid>
              <a:tr h="601980">
                <a:tc>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品种</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c>
                  <a:txBody>
                    <a:bodyPr/>
                    <a:lstStyle/>
                    <a:p>
                      <a:pPr indent="0" algn="ctr"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2406650">
                <a:tc rowSpan="2">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纸浆</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c>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价格：周均价4730元/吨，环比上周</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40元/吨（-0.84%）；阔叶浆金鱼4640元/吨，环比持平。</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1804670">
                <a:tc vMerge="1">
                  <a:tcPr/>
                </a:tc>
                <a:tc>
                  <a:txBody>
                    <a:bodyPr/>
                    <a:lstStyle/>
                    <a:p>
                      <a:pPr indent="0" algn="l" fontAlgn="auto">
                        <a:lnSpc>
                          <a:spcPct val="150000"/>
                        </a:lnSpc>
                        <a:buClrTx/>
                        <a:buSzTx/>
                        <a:buFontTx/>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供需：供给端，海外检修产能逐步复产，短期到港稳定；远期加拿大针叶浆产能退出形成长期支撑；国内浆厂产量环比小幅回落；需求端，箱板、文化纸、生活用纸开工偏弱，下游纸厂全部刚需采购，主动补库意愿极低。</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纸浆周度观点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custDataLst>
              <p:tags r:id="rId1"/>
            </p:custDataLst>
          </p:nvPr>
        </p:nvGraphicFramePr>
        <p:xfrm>
          <a:off x="714375" y="1183005"/>
          <a:ext cx="10657840" cy="5219065"/>
        </p:xfrm>
        <a:graphic>
          <a:graphicData uri="http://schemas.openxmlformats.org/drawingml/2006/table">
            <a:tbl>
              <a:tblPr/>
              <a:tblGrid>
                <a:gridCol w="10657840"/>
              </a:tblGrid>
              <a:tr h="548640">
                <a:tc>
                  <a:txBody>
                    <a:bodyPr/>
                    <a:lstStyle/>
                    <a:p>
                      <a:pPr indent="0" algn="ctr"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周度观点</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solidFill>
                      <a:schemeClr val="bg1">
                        <a:lumMod val="65000"/>
                      </a:schemeClr>
                    </a:solidFill>
                  </a:tcPr>
                </a:tc>
              </a:tr>
              <a:tr h="1446530">
                <a:tc>
                  <a:txBody>
                    <a:bodyPr/>
                    <a:lstStyle/>
                    <a:p>
                      <a:pPr indent="0" algn="just"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库存：国内四港样本纸浆总库存203.86万吨，环比</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1.69万吨（+0.83%），连续第二周累库，库存处于年内中高位，是压制浆价的核心压力。</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1577975">
                <a:tc>
                  <a:txBody>
                    <a:bodyPr/>
                    <a:lstStyle/>
                    <a:p>
                      <a:pPr indent="0" algn="just"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利润：国产针叶浆小幅盈利，阔叶浆接近盈亏平衡；贸易商进口浆套利窗口关闭，进口亏损。</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r h="1645920">
                <a:tc>
                  <a:txBody>
                    <a:bodyPr/>
                    <a:lstStyle/>
                    <a:p>
                      <a:pPr indent="0" algn="just" fontAlgn="ctr">
                        <a:lnSpc>
                          <a:spcPct val="150000"/>
                        </a:lnSpc>
                      </a:pP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结论:短期港口累库</a:t>
                      </a:r>
                      <a:r>
                        <a:rPr lang="en-US" altLang="zh-CN" sz="2400" b="1" i="0" u="none" strike="noStrike" dirty="0">
                          <a:latin typeface="阿里巴巴普惠体 B" panose="00020600040101010101" charset="-122"/>
                          <a:ea typeface="阿里巴巴普惠体 B" panose="00020600040101010101" charset="-122"/>
                          <a:cs typeface="阿里巴巴普惠体 B" panose="00020600040101010101" charset="-122"/>
                        </a:rPr>
                        <a:t>+</a:t>
                      </a:r>
                      <a:r>
                        <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rPr>
                        <a:t>下游纸制品需求偏弱，浆价承压震荡；远期有海外产能收缩支撑，属于“短期弱、远期有底”结构，没有趋势上涨条件，以区间震荡为主。</a:t>
                      </a:r>
                      <a:endParaRPr lang="zh-CN" altLang="en-US" sz="2400" b="1" i="0" u="none" strike="noStrike" dirty="0">
                        <a:latin typeface="阿里巴巴普惠体 B" panose="00020600040101010101" charset="-122"/>
                        <a:ea typeface="阿里巴巴普惠体 B" panose="00020600040101010101" charset="-122"/>
                        <a:cs typeface="阿里巴巴普惠体 B" panose="00020600040101010101" charset="-122"/>
                      </a:endParaRPr>
                    </a:p>
                  </a:txBody>
                  <a:tcPr marL="0" marR="0" marT="0" marB="0" anchor="ctr">
                    <a:lnL>
                      <a:noFill/>
                    </a:lnL>
                    <a:lnR>
                      <a:noFill/>
                    </a:lnR>
                    <a:lnT>
                      <a:noFill/>
                    </a:lnT>
                    <a:lnB>
                      <a:noFill/>
                    </a:lnB>
                  </a:tcPr>
                </a:tc>
              </a:tr>
            </a:tbl>
          </a:graphicData>
        </a:graphic>
      </p:graphicFrame>
      <p:pic>
        <p:nvPicPr>
          <p:cNvPr id="10" name="图片 9" descr="E:/2025工作中心/06-公众号/蓝色周刊/蓝色特刊-ppt词条.png蓝色特刊-ppt词条"/>
          <p:cNvPicPr>
            <a:picLocks noChangeAspect="1"/>
          </p:cNvPicPr>
          <p:nvPr/>
        </p:nvPicPr>
        <p:blipFill>
          <a:blip r:embed="rId2"/>
          <a:srcRect t="4" b="4"/>
          <a:stretch>
            <a:fillRect/>
          </a:stretch>
        </p:blipFill>
        <p:spPr>
          <a:xfrm>
            <a:off x="335643" y="274562"/>
            <a:ext cx="9586081" cy="924076"/>
          </a:xfrm>
          <a:prstGeom prst="rect">
            <a:avLst/>
          </a:prstGeom>
        </p:spPr>
      </p:pic>
      <p:sp>
        <p:nvSpPr>
          <p:cNvPr id="11"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纸浆周度观点</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2" name="图片 11" descr="金信期货LOGO"/>
          <p:cNvPicPr>
            <a:picLocks noChangeAspect="1"/>
          </p:cNvPicPr>
          <p:nvPr/>
        </p:nvPicPr>
        <p:blipFill>
          <a:blip r:embed="rId3"/>
          <a:stretch>
            <a:fillRect/>
          </a:stretch>
        </p:blipFill>
        <p:spPr>
          <a:xfrm>
            <a:off x="9730619" y="446314"/>
            <a:ext cx="1848757" cy="452362"/>
          </a:xfrm>
          <a:prstGeom prst="rect">
            <a:avLst/>
          </a:prstGeom>
        </p:spPr>
      </p:pic>
      <p:sp>
        <p:nvSpPr>
          <p:cNvPr id="13" name="文本框 12"/>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grpSp>
        <p:nvGrpSpPr>
          <p:cNvPr id="18" name="组合 17"/>
          <p:cNvGrpSpPr/>
          <p:nvPr/>
        </p:nvGrpSpPr>
        <p:grpSpPr>
          <a:xfrm>
            <a:off x="-12065" y="6506210"/>
            <a:ext cx="12203430" cy="372745"/>
            <a:chOff x="-19" y="10246"/>
            <a:chExt cx="19218" cy="587"/>
          </a:xfrm>
        </p:grpSpPr>
        <p:sp>
          <p:nvSpPr>
            <p:cNvPr id="14" name="矩形 2"/>
            <p:cNvSpPr>
              <a:spLocks noChangeArrowheads="1"/>
            </p:cNvSpPr>
            <p:nvPr/>
          </p:nvSpPr>
          <p:spPr bwMode="auto">
            <a:xfrm>
              <a:off x="-19" y="10279"/>
              <a:ext cx="19219" cy="551"/>
            </a:xfrm>
            <a:prstGeom prst="rect">
              <a:avLst/>
            </a:prstGeom>
            <a:blipFill dpi="0" rotWithShape="1">
              <a:blip r:embed="rId4">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5" name="矩形 14"/>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6" name="矩形 15"/>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17" name="矩形 16"/>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grpSp>
        <p:nvGrpSpPr>
          <p:cNvPr id="26" name="组合 25"/>
          <p:cNvGrpSpPr/>
          <p:nvPr>
            <p:custDataLst>
              <p:tags r:id="rId2"/>
            </p:custDataLst>
          </p:nvPr>
        </p:nvGrpSpPr>
        <p:grpSpPr>
          <a:xfrm>
            <a:off x="741413" y="1198989"/>
            <a:ext cx="10324143" cy="460444"/>
            <a:chOff x="1130" y="1884"/>
            <a:chExt cx="10579" cy="763"/>
          </a:xfrm>
        </p:grpSpPr>
        <p:sp>
          <p:nvSpPr>
            <p:cNvPr id="10" name="文本框 9"/>
            <p:cNvSpPr txBox="1"/>
            <p:nvPr>
              <p:custDataLst>
                <p:tags r:id="rId3"/>
              </p:custDataLst>
            </p:nvPr>
          </p:nvSpPr>
          <p:spPr>
            <a:xfrm>
              <a:off x="6684" y="1968"/>
              <a:ext cx="5025" cy="610"/>
            </a:xfrm>
            <a:prstGeom prst="rect">
              <a:avLst/>
            </a:prstGeom>
            <a:noFill/>
          </p:spPr>
          <p:txBody>
            <a:bodyPr wrap="square" rtlCol="0">
              <a:spAutoFit/>
            </a:bodyPr>
            <a:lstStyle/>
            <a:p>
              <a:endParaRPr lang="zh-CN" altLang="en-US" dirty="0"/>
            </a:p>
          </p:txBody>
        </p:sp>
        <p:sp>
          <p:nvSpPr>
            <p:cNvPr id="11" name="文本框 10"/>
            <p:cNvSpPr txBox="1"/>
            <p:nvPr>
              <p:custDataLst>
                <p:tags r:id="rId4"/>
              </p:custDataLst>
            </p:nvPr>
          </p:nvSpPr>
          <p:spPr>
            <a:xfrm>
              <a:off x="1130" y="1884"/>
              <a:ext cx="5025" cy="763"/>
            </a:xfrm>
            <a:prstGeom prst="rect">
              <a:avLst/>
            </a:prstGeom>
            <a:noFill/>
          </p:spPr>
          <p:txBody>
            <a:bodyPr wrap="square" rtlCol="0">
              <a:spAutoFit/>
            </a:bodyPr>
            <a:lstStyle/>
            <a:p>
              <a:pPr lvl="0"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rPr>
                <a:t>图一：库存（万吨，月度）</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mn-ea"/>
              </a:endParaRPr>
            </a:p>
          </p:txBody>
        </p:sp>
      </p:grpSp>
      <p:pic>
        <p:nvPicPr>
          <p:cNvPr id="8" name="图片 7" descr="E:/2025工作中心/06-公众号/蓝色周刊/蓝色特刊-ppt词条.png蓝色特刊-ppt词条"/>
          <p:cNvPicPr>
            <a:picLocks noChangeAspect="1"/>
          </p:cNvPicPr>
          <p:nvPr/>
        </p:nvPicPr>
        <p:blipFill>
          <a:blip r:embed="rId5"/>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数据图表-纸浆</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6"/>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pic>
        <p:nvPicPr>
          <p:cNvPr id="3" name="图片 2"/>
          <p:cNvPicPr>
            <a:picLocks noChangeAspect="1"/>
          </p:cNvPicPr>
          <p:nvPr/>
        </p:nvPicPr>
        <p:blipFill>
          <a:blip r:embed="rId7"/>
          <a:stretch>
            <a:fillRect/>
          </a:stretch>
        </p:blipFill>
        <p:spPr>
          <a:xfrm>
            <a:off x="2591801" y="1901190"/>
            <a:ext cx="7008398"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2025工作中心/06-公众号/蓝色周刊/蓝色特刊-ppt词条.png蓝色特刊-ppt词条"/>
          <p:cNvPicPr>
            <a:picLocks noChangeAspect="1"/>
          </p:cNvPicPr>
          <p:nvPr/>
        </p:nvPicPr>
        <p:blipFill>
          <a:blip r:embed="rId1"/>
          <a:srcRect t="4" b="4"/>
          <a:stretch>
            <a:fillRect/>
          </a:stretch>
        </p:blipFill>
        <p:spPr>
          <a:xfrm>
            <a:off x="335643" y="274562"/>
            <a:ext cx="9586081" cy="924076"/>
          </a:xfrm>
          <a:prstGeom prst="rect">
            <a:avLst/>
          </a:prstGeom>
        </p:spPr>
      </p:pic>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2">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同花顺</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sym typeface="+mn-ea"/>
                </a:rPr>
                <a:t>iFind</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
        <p:nvSpPr>
          <p:cNvPr id="10" name="文本框 9"/>
          <p:cNvSpPr txBox="1"/>
          <p:nvPr>
            <p:custDataLst>
              <p:tags r:id="rId3"/>
            </p:custDataLst>
          </p:nvPr>
        </p:nvSpPr>
        <p:spPr>
          <a:xfrm>
            <a:off x="6161405" y="1249680"/>
            <a:ext cx="4904105" cy="368300"/>
          </a:xfrm>
          <a:prstGeom prst="rect">
            <a:avLst/>
          </a:prstGeom>
          <a:noFill/>
        </p:spPr>
        <p:txBody>
          <a:bodyPr wrap="square" rtlCol="0">
            <a:spAutoFit/>
          </a:bodyPr>
          <a:lstStyle/>
          <a:p>
            <a:endParaRPr lang="zh-CN" altLang="en-US" dirty="0"/>
          </a:p>
        </p:txBody>
      </p:sp>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数据图表-纸浆</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4"/>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9" name="文本框 8"/>
          <p:cNvSpPr txBox="1"/>
          <p:nvPr>
            <p:custDataLst>
              <p:tags r:id="rId5"/>
            </p:custDataLst>
          </p:nvPr>
        </p:nvSpPr>
        <p:spPr>
          <a:xfrm>
            <a:off x="609600" y="1258570"/>
            <a:ext cx="4904105" cy="460375"/>
          </a:xfrm>
          <a:prstGeom prst="rect">
            <a:avLst/>
          </a:prstGeom>
          <a:noFill/>
        </p:spPr>
        <p:txBody>
          <a:bodyPr wrap="square" rtlCol="0">
            <a:spAutoFit/>
          </a:bodyPr>
          <a:p>
            <a:pPr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图二：纸浆指数</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2" name="图片 1"/>
          <p:cNvPicPr>
            <a:picLocks noChangeAspect="1"/>
          </p:cNvPicPr>
          <p:nvPr/>
        </p:nvPicPr>
        <p:blipFill>
          <a:blip r:embed="rId6"/>
          <a:stretch>
            <a:fillRect/>
          </a:stretch>
        </p:blipFill>
        <p:spPr>
          <a:xfrm>
            <a:off x="2584848" y="2011045"/>
            <a:ext cx="7022304" cy="3960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2065" y="6506210"/>
            <a:ext cx="12203430" cy="372745"/>
            <a:chOff x="-19" y="10246"/>
            <a:chExt cx="19218" cy="587"/>
          </a:xfrm>
        </p:grpSpPr>
        <p:sp>
          <p:nvSpPr>
            <p:cNvPr id="22" name="矩形 2"/>
            <p:cNvSpPr>
              <a:spLocks noChangeArrowheads="1"/>
            </p:cNvSpPr>
            <p:nvPr/>
          </p:nvSpPr>
          <p:spPr bwMode="auto">
            <a:xfrm>
              <a:off x="-19" y="10279"/>
              <a:ext cx="19219" cy="551"/>
            </a:xfrm>
            <a:prstGeom prst="rect">
              <a:avLst/>
            </a:prstGeom>
            <a:blipFill dpi="0" rotWithShape="1">
              <a:blip r:embed="rId1">
                <a:alphaModFix amt="21000"/>
              </a:blip>
              <a:srcRect/>
              <a:tile tx="0" ty="0" sx="100000" sy="100000" flip="none" algn="tl"/>
            </a:blipFill>
            <a:ln w="12700" cap="flat" cmpd="sng">
              <a:noFill/>
              <a:miter lim="800000"/>
            </a:ln>
          </p:spPr>
          <p:txBody>
            <a:bodyPr anchor="ctr"/>
            <a:p>
              <a:pPr algn="ctr"/>
              <a:endParaRPr lang="zh-CN" altLang="zh-CN" sz="1600">
                <a:solidFill>
                  <a:srgbClr val="FFFFFF"/>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3" name="矩形 22"/>
            <p:cNvSpPr/>
            <p:nvPr/>
          </p:nvSpPr>
          <p:spPr>
            <a:xfrm>
              <a:off x="0" y="10246"/>
              <a:ext cx="3316"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GOLDTRUST FUTURES</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4" name="矩形 23"/>
            <p:cNvSpPr/>
            <p:nvPr/>
          </p:nvSpPr>
          <p:spPr>
            <a:xfrm>
              <a:off x="13151" y="10279"/>
              <a:ext cx="6049"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rPr>
                <a:t>观点仅供参考，市场有风险，入市需谨慎</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sym typeface="+mn-lt"/>
              </a:endParaRPr>
            </a:p>
          </p:txBody>
        </p:sp>
        <p:sp>
          <p:nvSpPr>
            <p:cNvPr id="25" name="矩形 24"/>
            <p:cNvSpPr/>
            <p:nvPr/>
          </p:nvSpPr>
          <p:spPr>
            <a:xfrm>
              <a:off x="5492" y="10279"/>
              <a:ext cx="5701" cy="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ClrTx/>
                <a:buSzTx/>
                <a:buFontTx/>
                <a:defRPr/>
              </a:pP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数据来源</a:t>
              </a:r>
              <a:r>
                <a:rPr lang="en-US" altLang="zh-CN" sz="1200" dirty="0">
                  <a:solidFill>
                    <a:srgbClr val="C1A36C"/>
                  </a:solidFill>
                  <a:latin typeface="思源宋体 VF" panose="02020200000000000000" charset="-122"/>
                  <a:ea typeface="思源宋体 VF" panose="02020200000000000000" charset="-122"/>
                  <a:cs typeface="思源宋体 VF" panose="02020200000000000000" charset="-122"/>
                </a:rPr>
                <a:t>:</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隆众资讯、</a:t>
              </a:r>
              <a:r>
                <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rPr>
                <a:t>金信期货</a:t>
              </a:r>
              <a:endParaRPr lang="zh-CN" altLang="en-US" sz="1200" dirty="0">
                <a:solidFill>
                  <a:srgbClr val="C1A36C"/>
                </a:solidFill>
                <a:latin typeface="思源宋体 VF" panose="02020200000000000000" charset="-122"/>
                <a:ea typeface="思源宋体 VF" panose="02020200000000000000" charset="-122"/>
                <a:cs typeface="思源宋体 VF" panose="02020200000000000000" charset="-122"/>
              </a:endParaRPr>
            </a:p>
          </p:txBody>
        </p:sp>
      </p:grpSp>
      <p:sp>
        <p:nvSpPr>
          <p:cNvPr id="10" name="文本框 9"/>
          <p:cNvSpPr txBox="1"/>
          <p:nvPr>
            <p:custDataLst>
              <p:tags r:id="rId2"/>
            </p:custDataLst>
          </p:nvPr>
        </p:nvSpPr>
        <p:spPr>
          <a:xfrm>
            <a:off x="6161405" y="1249680"/>
            <a:ext cx="4904105" cy="368300"/>
          </a:xfrm>
          <a:prstGeom prst="rect">
            <a:avLst/>
          </a:prstGeom>
          <a:noFill/>
        </p:spPr>
        <p:txBody>
          <a:bodyPr wrap="square" rtlCol="0">
            <a:spAutoFit/>
          </a:bodyPr>
          <a:lstStyle/>
          <a:p>
            <a:endParaRPr lang="zh-CN" altLang="en-US" dirty="0"/>
          </a:p>
        </p:txBody>
      </p:sp>
      <p:pic>
        <p:nvPicPr>
          <p:cNvPr id="8" name="图片 7" descr="E:/2025工作中心/06-公众号/蓝色周刊/蓝色特刊-ppt词条.png蓝色特刊-ppt词条"/>
          <p:cNvPicPr>
            <a:picLocks noChangeAspect="1"/>
          </p:cNvPicPr>
          <p:nvPr/>
        </p:nvPicPr>
        <p:blipFill>
          <a:blip r:embed="rId3"/>
          <a:srcRect t="4" b="4"/>
          <a:stretch>
            <a:fillRect/>
          </a:stretch>
        </p:blipFill>
        <p:spPr>
          <a:xfrm>
            <a:off x="335643" y="274562"/>
            <a:ext cx="9586081" cy="924076"/>
          </a:xfrm>
          <a:prstGeom prst="rect">
            <a:avLst/>
          </a:prstGeom>
        </p:spPr>
      </p:pic>
      <p:sp>
        <p:nvSpPr>
          <p:cNvPr id="18" name="标题 2"/>
          <p:cNvSpPr>
            <a:spLocks noGrp="1"/>
          </p:cNvSpPr>
          <p:nvPr/>
        </p:nvSpPr>
        <p:spPr>
          <a:xfrm>
            <a:off x="609600" y="384024"/>
            <a:ext cx="7262586" cy="582386"/>
          </a:xfrm>
          <a:prstGeom prst="rect">
            <a:avLst/>
          </a:prstGeom>
        </p:spPr>
        <p:txBody>
          <a:bodyPr vert="horz" lIns="106985" tIns="53492" rIns="106985" bIns="53492" rtlCol="0" anchor="ctr">
            <a:no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pPr algn="l">
              <a:buClrTx/>
              <a:buSzTx/>
              <a:buFontTx/>
            </a:pPr>
            <a:r>
              <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数据图表-纸浆</a:t>
            </a:r>
            <a:endParaRPr lang="zh-CN" altLang="en-US" sz="2855" b="1" dirty="0">
              <a:solidFill>
                <a:schemeClr val="bg1"/>
              </a:solidFill>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pic>
        <p:nvPicPr>
          <p:cNvPr id="19" name="图片 18" descr="金信期货LOGO"/>
          <p:cNvPicPr>
            <a:picLocks noChangeAspect="1"/>
          </p:cNvPicPr>
          <p:nvPr/>
        </p:nvPicPr>
        <p:blipFill>
          <a:blip r:embed="rId4"/>
          <a:stretch>
            <a:fillRect/>
          </a:stretch>
        </p:blipFill>
        <p:spPr>
          <a:xfrm>
            <a:off x="9730619" y="446314"/>
            <a:ext cx="1848757" cy="452362"/>
          </a:xfrm>
          <a:prstGeom prst="rect">
            <a:avLst/>
          </a:prstGeom>
        </p:spPr>
      </p:pic>
      <p:sp>
        <p:nvSpPr>
          <p:cNvPr id="20" name="文本框 19"/>
          <p:cNvSpPr txBox="1"/>
          <p:nvPr/>
        </p:nvSpPr>
        <p:spPr>
          <a:xfrm>
            <a:off x="609600" y="993624"/>
            <a:ext cx="2193471" cy="237490"/>
          </a:xfrm>
          <a:prstGeom prst="rect">
            <a:avLst/>
          </a:prstGeom>
          <a:noFill/>
        </p:spPr>
        <p:txBody>
          <a:bodyPr wrap="square" rtlCol="0">
            <a:spAutoFit/>
          </a:bodyPr>
          <a:p>
            <a:r>
              <a:rPr lang="en-US" altLang="zh-CN" sz="950">
                <a:solidFill>
                  <a:srgbClr val="113478"/>
                </a:solidFill>
              </a:rPr>
              <a:t>GOLDTRUST FUTURES CO.</a:t>
            </a:r>
            <a:r>
              <a:rPr lang="zh-CN" altLang="en-US" sz="950">
                <a:solidFill>
                  <a:srgbClr val="113478"/>
                </a:solidFill>
              </a:rPr>
              <a:t>，</a:t>
            </a:r>
            <a:r>
              <a:rPr lang="en-US" altLang="zh-CN" sz="950">
                <a:solidFill>
                  <a:srgbClr val="113478"/>
                </a:solidFill>
              </a:rPr>
              <a:t>LTD</a:t>
            </a:r>
            <a:endParaRPr lang="en-US" altLang="zh-CN" sz="950">
              <a:solidFill>
                <a:srgbClr val="113478"/>
              </a:solidFill>
            </a:endParaRPr>
          </a:p>
        </p:txBody>
      </p:sp>
      <p:sp>
        <p:nvSpPr>
          <p:cNvPr id="13" name="文本框 12"/>
          <p:cNvSpPr txBox="1"/>
          <p:nvPr>
            <p:custDataLst>
              <p:tags r:id="rId5"/>
            </p:custDataLst>
          </p:nvPr>
        </p:nvSpPr>
        <p:spPr>
          <a:xfrm>
            <a:off x="609600" y="1311275"/>
            <a:ext cx="4904105" cy="460375"/>
          </a:xfrm>
          <a:prstGeom prst="rect">
            <a:avLst/>
          </a:prstGeom>
          <a:noFill/>
        </p:spPr>
        <p:txBody>
          <a:bodyPr wrap="square" rtlCol="0">
            <a:spAutoFit/>
          </a:bodyPr>
          <a:p>
            <a:pPr algn="l">
              <a:buClrTx/>
              <a:buSzTx/>
              <a:buFontTx/>
            </a:pP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图</a:t>
            </a:r>
            <a:r>
              <a:rPr lang="zh-CN" altLang="en-US" sz="2400" b="1" dirty="0">
                <a:latin typeface="阿里巴巴普惠体 B" panose="00020600040101010101" charset="-122"/>
                <a:ea typeface="阿里巴巴普惠体 B" panose="00020600040101010101" charset="-122"/>
                <a:cs typeface="阿里巴巴普惠体 B" panose="00020600040101010101" charset="-122"/>
              </a:rPr>
              <a:t>三：纸浆利润</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endParaRPr>
          </a:p>
        </p:txBody>
      </p:sp>
      <p:pic>
        <p:nvPicPr>
          <p:cNvPr id="2" name="图片 1"/>
          <p:cNvPicPr>
            <a:picLocks noChangeAspect="1"/>
          </p:cNvPicPr>
          <p:nvPr/>
        </p:nvPicPr>
        <p:blipFill>
          <a:blip r:embed="rId6"/>
          <a:stretch>
            <a:fillRect/>
          </a:stretch>
        </p:blipFill>
        <p:spPr>
          <a:xfrm>
            <a:off x="2114550" y="1883410"/>
            <a:ext cx="7962900" cy="39909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
          <p:cNvSpPr>
            <a:spLocks noGrp="1"/>
          </p:cNvSpPr>
          <p:nvPr/>
        </p:nvSpPr>
        <p:spPr>
          <a:xfrm>
            <a:off x="1973764" y="137083"/>
            <a:ext cx="8244028" cy="858752"/>
          </a:xfrm>
          <a:prstGeom prst="rect">
            <a:avLst/>
          </a:prstGeom>
        </p:spPr>
        <p:txBody>
          <a:bodyPr vert="horz" lIns="106985" tIns="53492" rIns="106985" bIns="53492" rtlCol="0" anchor="ctr">
            <a:normAutofit/>
          </a:bodyPr>
          <a:lstStyle>
            <a:lvl1pPr algn="ctr" defTabSz="1019175" rtl="0" eaLnBrk="1" latinLnBrk="0" hangingPunct="1">
              <a:spcBef>
                <a:spcPct val="0"/>
              </a:spcBef>
              <a:buNone/>
              <a:defRPr sz="4855" kern="1200">
                <a:solidFill>
                  <a:schemeClr val="tx1"/>
                </a:solidFill>
                <a:latin typeface="+mj-lt"/>
                <a:ea typeface="+mj-ea"/>
                <a:cs typeface="+mj-cs"/>
              </a:defRPr>
            </a:lvl1pPr>
          </a:lstStyle>
          <a:p>
            <a:r>
              <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rPr>
              <a:t>重要声明</a:t>
            </a:r>
            <a:endParaRPr lang="zh-CN" altLang="en-US" sz="2400" b="1" dirty="0">
              <a:latin typeface="阿里巴巴普惠体 B" panose="00020600040101010101" charset="-122"/>
              <a:ea typeface="阿里巴巴普惠体 B" panose="00020600040101010101" charset="-122"/>
              <a:cs typeface="阿里巴巴普惠体 B" panose="00020600040101010101" charset="-122"/>
              <a:sym typeface="Calibri" panose="020F0502020204030204" pitchFamily="34" charset="0"/>
            </a:endParaRPr>
          </a:p>
        </p:txBody>
      </p:sp>
      <p:sp>
        <p:nvSpPr>
          <p:cNvPr id="10" name="圆角矩形 17"/>
          <p:cNvSpPr/>
          <p:nvPr/>
        </p:nvSpPr>
        <p:spPr>
          <a:xfrm>
            <a:off x="609600" y="891419"/>
            <a:ext cx="11110081" cy="5616424"/>
          </a:xfrm>
          <a:prstGeom prst="roundRect">
            <a:avLst>
              <a:gd name="adj" fmla="val 5857"/>
            </a:avLst>
          </a:prstGeom>
          <a:solidFill>
            <a:schemeClr val="bg1"/>
          </a:solidFill>
          <a:ln>
            <a:solidFill>
              <a:srgbClr val="113478"/>
            </a:solidFill>
          </a:ln>
          <a:effectLst/>
        </p:spPr>
        <p:style>
          <a:lnRef idx="2">
            <a:schemeClr val="accent1">
              <a:shade val="50000"/>
            </a:schemeClr>
          </a:lnRef>
          <a:fillRef idx="1">
            <a:schemeClr val="accent1"/>
          </a:fillRef>
          <a:effectRef idx="0">
            <a:schemeClr val="accent1"/>
          </a:effectRef>
          <a:fontRef idx="minor">
            <a:schemeClr val="lt1"/>
          </a:fontRef>
        </p:style>
        <p:txBody>
          <a:bodyPr lIns="101890" tIns="50944" rIns="101890" bIns="50944" rtlCol="0" anchor="ctr"/>
          <a:lstStyle/>
          <a:p>
            <a:pPr algn="ctr" defTabSz="1251585"/>
            <a:endParaRPr lang="zh-CN" altLang="en-US" sz="3525">
              <a:solidFill>
                <a:schemeClr val="bg1"/>
              </a:solidFill>
              <a:latin typeface="微软雅黑" panose="020B0503020204020204" charset="-122"/>
              <a:ea typeface="微软雅黑" panose="020B0503020204020204" charset="-122"/>
            </a:endParaRPr>
          </a:p>
        </p:txBody>
      </p:sp>
      <p:sp>
        <p:nvSpPr>
          <p:cNvPr id="11" name="矩形 10"/>
          <p:cNvSpPr/>
          <p:nvPr/>
        </p:nvSpPr>
        <p:spPr>
          <a:xfrm>
            <a:off x="1119505" y="1024255"/>
            <a:ext cx="10090150" cy="4683760"/>
          </a:xfrm>
          <a:prstGeom prst="rect">
            <a:avLst/>
          </a:prstGeom>
        </p:spPr>
        <p:txBody>
          <a:bodyPr wrap="square">
            <a:noAutofit/>
          </a:bodyPr>
          <a:lstStyle/>
          <a:p>
            <a:pPr indent="0" fontAlgn="auto">
              <a:lnSpc>
                <a:spcPct val="115000"/>
              </a:lnSpc>
              <a:defRPr/>
            </a:pPr>
            <a:r>
              <a:rPr lang="zh-CN" altLang="en-US" sz="1400" b="1" dirty="0">
                <a:solidFill>
                  <a:schemeClr val="bg2">
                    <a:lumMod val="50000"/>
                  </a:schemeClr>
                </a:solidFill>
                <a:latin typeface="阿里巴巴普惠体 B" panose="00020600040101010101" charset="-122"/>
                <a:ea typeface="阿里巴巴普惠体 B" panose="00020600040101010101" charset="-122"/>
                <a:cs typeface="阿里巴巴普惠体 B" panose="00020600040101010101" charset="-122"/>
                <a:sym typeface="+mn-ea"/>
              </a:rPr>
              <a:t>分析师承诺</a:t>
            </a:r>
            <a:endParaRPr lang="zh-CN" altLang="en-US" sz="1400" b="1" dirty="0">
              <a:solidFill>
                <a:schemeClr val="bg2">
                  <a:lumMod val="50000"/>
                </a:schemeClr>
              </a:solidFill>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作者具备中国期货业协会规定的期货投资咨询执业资格。分析基于公开信息及合理假设，结论独立客观，不受任何第三方的授意或影响。</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报告中的观点、结论和建议仅供参考之用，不构成任何投资建议，投资者应综合考虑自身风险承受能力，选择与自身适当性相匹配的产品或服务，独立做出投资决策并承担投资风险。在任何情况下，本公司及员工或者关联机构不对投资收益作任何承诺，不与投资者分享投资收益，也不承担您因使用报告内容导致的损失责任。</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本报告中的部分信息来源于第三方供应商或公开资料，请您知晓，虽然本公司会采取合理措施对所引用的信息进行审查，但无法保证这些信息毫无差异，不会发生变更。</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本报告版权归本公司所有，未经书面许可，任何机构和个人不得以任何形式翻版、复制、发布、修改或以其他任何方式非法使用本报告的部分或全部内容。如引用、刊发，需注明出处为“金信期货”，且不得对本报告进行有悖原意的引用、删节和修改。</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solidFill>
                  <a:schemeClr val="bg2">
                    <a:lumMod val="50000"/>
                  </a:schemeClr>
                </a:solidFill>
                <a:latin typeface="阿里巴巴普惠体 B" panose="00020600040101010101" charset="-122"/>
                <a:ea typeface="阿里巴巴普惠体 B" panose="00020600040101010101" charset="-122"/>
                <a:cs typeface="阿里巴巴普惠体 B" panose="00020600040101010101" charset="-122"/>
                <a:sym typeface="+mn-ea"/>
              </a:rPr>
              <a:t>金信期货投资咨询业务资格：湘证监机构字[2017]1号</a:t>
            </a: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 </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【投研团队成员：</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endParaRPr>
          </a:p>
          <a:p>
            <a:pPr indent="0" fontAlgn="auto">
              <a:lnSpc>
                <a:spcPct val="115000"/>
              </a:lnSpc>
              <a:defRPr/>
            </a:pPr>
            <a:r>
              <a:rPr lang="zh-CN" altLang="en-US" sz="1200" b="1" dirty="0">
                <a:latin typeface="阿里巴巴普惠体 B" panose="00020600040101010101" charset="-122"/>
                <a:ea typeface="阿里巴巴普惠体 B" panose="00020600040101010101" charset="-122"/>
                <a:cs typeface="阿里巴巴普惠体 B" panose="00020600040101010101" charset="-122"/>
                <a:sym typeface="+mn-ea"/>
              </a:rPr>
              <a:t>姚兴航（投资咨询编号：Z0015370）、周逐涛（投资咨询编号：Z0020726）、王敬征（投资咨询编号：Z0019935）、张召举（投资咨询编号：Z0019989）、林敬炜（投资咨询编号：Z0018836）、刁志国（投资咨询编号：Z0019292）、杨彦龙（投资咨询编号：Z0018274）、程伟（投资咨询编号：Z0022193）、蒋毅（投资咨询编号：Z0023814）、陈强（投资咨询编号：Z0023825）、鹿席（投资咨询编号：Z0023839）、纪海滨（投资咨询编号：Z0021708）、于佳敏（投资咨询编号：Z0023934）、王超（投资咨询编号：Z0024195）】</a:t>
            </a:r>
            <a:endParaRPr lang="zh-CN" altLang="en-US" sz="1200" b="1" dirty="0">
              <a:latin typeface="阿里巴巴普惠体 B" panose="00020600040101010101" charset="-122"/>
              <a:ea typeface="阿里巴巴普惠体 B" panose="00020600040101010101" charset="-122"/>
              <a:cs typeface="阿里巴巴普惠体 B"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99" advClick="0"/>
    </mc:Choice>
    <mc:Fallback>
      <p:transition spd="slow" advClick="0"/>
    </mc:Fallback>
  </mc:AlternateContent>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TABLE_ENDDRAG_ORIGIN_RECT" val="813*362"/>
  <p:tag name="TABLE_ENDDRAG_RECT" val="62*102*813*362"/>
</p:tagLst>
</file>

<file path=ppt/tags/tag3.xml><?xml version="1.0" encoding="utf-8"?>
<p:tagLst xmlns:p="http://schemas.openxmlformats.org/presentationml/2006/main">
  <p:tag name="TABLE_ENDDRAG_ORIGIN_RECT" val="844*393"/>
  <p:tag name="TABLE_ENDDRAG_RECT" val="48*94*844*393"/>
</p:tagLst>
</file>

<file path=ppt/tags/tag4.xml><?xml version="1.0" encoding="utf-8"?>
<p:tagLst xmlns:p="http://schemas.openxmlformats.org/presentationml/2006/main">
  <p:tag name="TABLE_ENDDRAG_ORIGIN_RECT" val="766*402"/>
  <p:tag name="TABLE_ENDDRAG_RECT" val="58*102*766*402"/>
</p:tagLst>
</file>

<file path=ppt/tags/tag5.xml><?xml version="1.0" encoding="utf-8"?>
<p:tagLst xmlns:p="http://schemas.openxmlformats.org/presentationml/2006/main">
  <p:tag name="TABLE_ENDDRAG_ORIGIN_RECT" val="754*355"/>
  <p:tag name="TABLE_ENDDRAG_RECT" val="58*102*754*355"/>
</p:tagLst>
</file>

<file path=ppt/tags/tag6.xml><?xml version="1.0" encoding="utf-8"?>
<p:tagLst xmlns:p="http://schemas.openxmlformats.org/presentationml/2006/main">
  <p:tag name="KSO_WM_DIAGRAM_VIRTUALLY_FRAME" val="{&quot;height&quot;:459.3697637795275,&quot;left&quot;:53,&quot;top&quot;:73,&quot;width&quot;:558.8}"/>
</p:tagLst>
</file>

<file path=ppt/tags/tag7.xml><?xml version="1.0" encoding="utf-8"?>
<p:tagLst xmlns:p="http://schemas.openxmlformats.org/presentationml/2006/main">
  <p:tag name="TABLE_ENDDRAG_ORIGIN_RECT" val="816*416"/>
  <p:tag name="TABLE_ENDDRAG_RECT" val="58*102*816*416"/>
</p:tagLst>
</file>

<file path=ppt/tags/tag8.xml><?xml version="1.0" encoding="utf-8"?>
<p:tagLst xmlns:p="http://schemas.openxmlformats.org/presentationml/2006/main">
  <p:tag name="TABLE_ENDDRAG_ORIGIN_RECT" val="811*410"/>
  <p:tag name="TABLE_ENDDRAG_RECT" val="58*99*811*410"/>
</p:tagLst>
</file>

<file path=ppt/tags/tag9.xml><?xml version="1.0" encoding="utf-8"?>
<p:tagLst xmlns:p="http://schemas.openxmlformats.org/presentationml/2006/main">
  <p:tag name="KSO_WM_DIAGRAM_VIRTUALLY_FRAME" val="{&quot;height&quot;:459.3697637795275,&quot;left&quot;:53,&quot;top&quot;:73,&quot;width&quot;:558.8}"/>
</p:tagLst>
</file>

<file path=ppt/tags/tag10.xml><?xml version="1.0" encoding="utf-8"?>
<p:tagLst xmlns:p="http://schemas.openxmlformats.org/presentationml/2006/main">
  <p:tag name="KSO_WM_DIAGRAM_VIRTUALLY_FRAME" val="{&quot;height&quot;:459.3697637795275,&quot;left&quot;:53,&quot;top&quot;:73,&quot;width&quot;:558.8}"/>
</p:tagLst>
</file>

<file path=ppt/tags/tag11.xml><?xml version="1.0" encoding="utf-8"?>
<p:tagLst xmlns:p="http://schemas.openxmlformats.org/presentationml/2006/main">
  <p:tag name="KSO_WM_DIAGRAM_VIRTUALLY_FRAME" val="{&quot;height&quot;:459.3697637795275,&quot;left&quot;:53,&quot;top&quot;:73,&quot;width&quot;:558.8}"/>
</p:tagLst>
</file>

<file path=ppt/tags/tag12.xml><?xml version="1.0" encoding="utf-8"?>
<p:tagLst xmlns:p="http://schemas.openxmlformats.org/presentationml/2006/main">
  <p:tag name="KSO_WM_DIAGRAM_VIRTUALLY_FRAME" val="{&quot;height&quot;:459.3697637795275,&quot;left&quot;:53,&quot;top&quot;:73,&quot;width&quot;:558.8}"/>
</p:tagLst>
</file>

<file path=ppt/tags/tag13.xml><?xml version="1.0" encoding="utf-8"?>
<p:tagLst xmlns:p="http://schemas.openxmlformats.org/presentationml/2006/main">
  <p:tag name="TABLE_ENDDRAG_ORIGIN_RECT" val="794*385"/>
  <p:tag name="TABLE_ENDDRAG_RECT" val="58*102*794*385"/>
</p:tagLst>
</file>

<file path=ppt/tags/tag14.xml><?xml version="1.0" encoding="utf-8"?>
<p:tagLst xmlns:p="http://schemas.openxmlformats.org/presentationml/2006/main">
  <p:tag name="TABLE_ENDDRAG_ORIGIN_RECT" val="709*309"/>
  <p:tag name="TABLE_ENDDRAG_RECT" val="96*94*709*309"/>
</p:tagLst>
</file>

<file path=ppt/tags/tag15.xml><?xml version="1.0" encoding="utf-8"?>
<p:tagLst xmlns:p="http://schemas.openxmlformats.org/presentationml/2006/main">
  <p:tag name="KSO_WM_DIAGRAM_VIRTUALLY_FRAME" val="{&quot;height&quot;:459.3697637795275,&quot;left&quot;:53,&quot;top&quot;:73,&quot;width&quot;:558.8}"/>
</p:tagLst>
</file>

<file path=ppt/tags/tag16.xml><?xml version="1.0" encoding="utf-8"?>
<p:tagLst xmlns:p="http://schemas.openxmlformats.org/presentationml/2006/main">
  <p:tag name="KSO_WM_DIAGRAM_VIRTUALLY_FRAME" val="{&quot;height&quot;:459.3697637795275,&quot;left&quot;:53,&quot;top&quot;:73,&quot;width&quot;:558.8}"/>
</p:tagLst>
</file>

<file path=ppt/tags/tag17.xml><?xml version="1.0" encoding="utf-8"?>
<p:tagLst xmlns:p="http://schemas.openxmlformats.org/presentationml/2006/main">
  <p:tag name="KSO_WM_DIAGRAM_VIRTUALLY_FRAME" val="{&quot;height&quot;:459.3697637795275,&quot;left&quot;:53,&quot;top&quot;:73,&quot;width&quot;:558.8}"/>
</p:tagLst>
</file>

<file path=ppt/tags/tag18.xml><?xml version="1.0" encoding="utf-8"?>
<p:tagLst xmlns:p="http://schemas.openxmlformats.org/presentationml/2006/main">
  <p:tag name="KSO_WM_DIAGRAM_VIRTUALLY_FRAME" val="{&quot;height&quot;:459.3697637795275,&quot;left&quot;:53,&quot;top&quot;:73,&quot;width&quot;:558.8}"/>
</p:tagLst>
</file>

<file path=ppt/tags/tag19.xml><?xml version="1.0" encoding="utf-8"?>
<p:tagLst xmlns:p="http://schemas.openxmlformats.org/presentationml/2006/main">
  <p:tag name="TABLE_ENDDRAG_ORIGIN_RECT" val="821*379"/>
  <p:tag name="TABLE_ENDDRAG_RECT" val="58*102*821*379"/>
</p:tagLst>
</file>

<file path=ppt/tags/tag20.xml><?xml version="1.0" encoding="utf-8"?>
<p:tagLst xmlns:p="http://schemas.openxmlformats.org/presentationml/2006/main">
  <p:tag name="TABLE_ENDDRAG_ORIGIN_RECT" val="839*403"/>
  <p:tag name="TABLE_ENDDRAG_RECT" val="56*93*839*403"/>
</p:tagLst>
</file>

<file path=ppt/tags/tag21.xml><?xml version="1.0" encoding="utf-8"?>
<p:tagLst xmlns:p="http://schemas.openxmlformats.org/presentationml/2006/main">
  <p:tag name="KSO_WM_DIAGRAM_VIRTUALLY_FRAME" val="{&quot;height&quot;:459.3697637795275,&quot;left&quot;:53,&quot;top&quot;:73,&quot;width&quot;:558.8}"/>
</p:tagLst>
</file>

<file path=ppt/tags/tag22.xml><?xml version="1.0" encoding="utf-8"?>
<p:tagLst xmlns:p="http://schemas.openxmlformats.org/presentationml/2006/main">
  <p:tag name="KSO_WM_DIAGRAM_VIRTUALLY_FRAME" val="{&quot;height&quot;:459.3697637795275,&quot;left&quot;:53,&quot;top&quot;:73,&quot;width&quot;:558.8}"/>
</p:tagLst>
</file>

<file path=ppt/tags/tag23.xml><?xml version="1.0" encoding="utf-8"?>
<p:tagLst xmlns:p="http://schemas.openxmlformats.org/presentationml/2006/main">
  <p:tag name="KSO_WM_DIAGRAM_VIRTUALLY_FRAME" val="{&quot;height&quot;:459.3697637795275,&quot;left&quot;:53,&quot;top&quot;:73,&quot;width&quot;:558.8}"/>
</p:tagLst>
</file>

<file path=ppt/tags/tag24.xml><?xml version="1.0" encoding="utf-8"?>
<p:tagLst xmlns:p="http://schemas.openxmlformats.org/presentationml/2006/main">
  <p:tag name="KSO_WM_DIAGRAM_VIRTUALLY_FRAME" val="{&quot;height&quot;:459.3697637795275,&quot;left&quot;:53,&quot;top&quot;:73,&quot;width&quot;:558.8}"/>
</p:tagLst>
</file>

<file path=ppt/tags/tag25.xml><?xml version="1.0" encoding="utf-8"?>
<p:tagLst xmlns:p="http://schemas.openxmlformats.org/presentationml/2006/main">
  <p:tag name="KSO_WM_DIAGRAM_VIRTUALLY_FRAME" val="{&quot;height&quot;:459.3697637795275,&quot;left&quot;:53,&quot;top&quot;:73,&quot;width&quot;:558.8}"/>
</p:tagLst>
</file>

<file path=ppt/tags/tag26.xml><?xml version="1.0" encoding="utf-8"?>
<p:tagLst xmlns:p="http://schemas.openxmlformats.org/presentationml/2006/main">
  <p:tag name="KSO_WM_DIAGRAM_VIRTUALLY_FRAME" val="{&quot;height&quot;:459.3697637795275,&quot;left&quot;:53,&quot;top&quot;:73,&quot;width&quot;:558.8}"/>
</p:tagLst>
</file>

<file path=ppt/tags/tag27.xml><?xml version="1.0" encoding="utf-8"?>
<p:tagLst xmlns:p="http://schemas.openxmlformats.org/presentationml/2006/main">
  <p:tag name="KSO_WM_DIAGRAM_VIRTUALLY_FRAME" val="{&quot;height&quot;:459.3697637795275,&quot;left&quot;:53,&quot;top&quot;:73,&quot;width&quot;:558.8}"/>
</p:tagLst>
</file>

<file path=ppt/theme/theme1.xml><?xml version="1.0" encoding="utf-8"?>
<a:theme xmlns:a="http://schemas.openxmlformats.org/drawingml/2006/main" name="第一PPT，www.1ppt.com">
  <a:themeElements>
    <a:clrScheme name="自定义 37">
      <a:dk1>
        <a:sysClr val="windowText" lastClr="000000"/>
      </a:dk1>
      <a:lt1>
        <a:sysClr val="window" lastClr="FFFFFF"/>
      </a:lt1>
      <a:dk2>
        <a:srgbClr val="455F51"/>
      </a:dk2>
      <a:lt2>
        <a:srgbClr val="E2DFCC"/>
      </a:lt2>
      <a:accent1>
        <a:srgbClr val="C00000"/>
      </a:accent1>
      <a:accent2>
        <a:srgbClr val="119169"/>
      </a:accent2>
      <a:accent3>
        <a:srgbClr val="C00000"/>
      </a:accent3>
      <a:accent4>
        <a:srgbClr val="119169"/>
      </a:accent4>
      <a:accent5>
        <a:srgbClr val="C00000"/>
      </a:accent5>
      <a:accent6>
        <a:srgbClr val="119169"/>
      </a:accent6>
      <a:hlink>
        <a:srgbClr val="C00000"/>
      </a:hlink>
      <a:folHlink>
        <a:srgbClr val="119169"/>
      </a:folHlink>
    </a:clrScheme>
    <a:fontScheme name="rmjarsww">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5404</Words>
  <Application>WPS 演示</Application>
  <PresentationFormat>宽屏</PresentationFormat>
  <Paragraphs>418</Paragraphs>
  <Slides>28</Slides>
  <Notes>24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28</vt:i4>
      </vt:variant>
    </vt:vector>
  </HeadingPairs>
  <TitlesOfParts>
    <vt:vector size="41" baseType="lpstr">
      <vt:lpstr>Arial</vt:lpstr>
      <vt:lpstr>宋体</vt:lpstr>
      <vt:lpstr>Wingdings</vt:lpstr>
      <vt:lpstr>阿里巴巴普惠体 R</vt:lpstr>
      <vt:lpstr>阿里巴巴普惠体 B</vt:lpstr>
      <vt:lpstr>微软雅黑</vt:lpstr>
      <vt:lpstr>黑体</vt:lpstr>
      <vt:lpstr>思源宋体 VF</vt:lpstr>
      <vt:lpstr>Calibri</vt:lpstr>
      <vt:lpstr>Arial</vt:lpstr>
      <vt:lpstr>Arial Unicode MS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https://www.ypppt.com/</dc:title>
  <dc:creator>优品PPT</dc:creator>
  <dc:subject>https://www.ypppt.com/</dc:subject>
  <cp:lastModifiedBy>于东艳</cp:lastModifiedBy>
  <cp:revision>183</cp:revision>
  <dcterms:created xsi:type="dcterms:W3CDTF">2019-01-02T05:18:00Z</dcterms:created>
  <dcterms:modified xsi:type="dcterms:W3CDTF">2026-10-23T06:54:17Z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5281D52936C448B1BD0D3F0B272B85E7_13</vt:lpwstr>
  </property>
</Properties>
</file>