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18"/>
  </p:handoutMasterIdLst>
  <p:sldIdLst>
    <p:sldId id="2345" r:id="rId4"/>
    <p:sldId id="2440" r:id="rId6"/>
    <p:sldId id="2482" r:id="rId7"/>
    <p:sldId id="2447" r:id="rId8"/>
    <p:sldId id="2550" r:id="rId9"/>
    <p:sldId id="2408" r:id="rId10"/>
    <p:sldId id="2549" r:id="rId11"/>
    <p:sldId id="2533" r:id="rId12"/>
    <p:sldId id="2410" r:id="rId13"/>
    <p:sldId id="2515" r:id="rId14"/>
    <p:sldId id="2459" r:id="rId15"/>
    <p:sldId id="2380" r:id="rId16"/>
    <p:sldId id="2376"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424F"/>
    <a:srgbClr val="9B754F"/>
    <a:srgbClr val="FCDC95"/>
    <a:srgbClr val="BC9B7B"/>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6314" autoAdjust="0"/>
  </p:normalViewPr>
  <p:slideViewPr>
    <p:cSldViewPr snapToGrid="0" showGuides="1">
      <p:cViewPr varScale="1">
        <p:scale>
          <a:sx n="114" d="100"/>
          <a:sy n="114" d="100"/>
        </p:scale>
        <p:origin x="725" y="101"/>
      </p:cViewPr>
      <p:guideLst>
        <p:guide orient="horz" pos="2114"/>
        <p:guide pos="3923"/>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Administrator\Desktop\&#26837;&#27016;&#27833;&#25968;&#25454;&#24211;.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Administrator\Desktop\&#26837;&#27016;&#27833;&#25968;&#25454;&#24211;.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Administrator\Desktop\&#26837;&#27016;&#27833;&#25968;&#25454;&#24211;.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Administrator\Desktop\&#26837;&#27016;&#27833;&#25968;&#25454;&#24211;.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Administrator\Desktop\&#26837;&#27016;&#27833;&#25968;&#25454;&#24211;.xlsx" TargetMode="Externa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Users\Administrator\Desktop\&#26837;&#27016;&#27833;&#25968;&#25454;&#24211;.xlsx" TargetMode="External"/></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Administrator\Desktop\&#26837;&#27016;&#27833;&#25968;&#25454;&#24211;.xlsx" TargetMode="External"/></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C:\Users\Administrator\Desktop\&#35910;&#31995;&#25968;&#25454;&#24211;.xlsx" TargetMode="External"/></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oleObject" Target="file:///D:\2023\&#27833;&#33756;&#31869;&#25968;&#25454;&#24211;.xlsx" TargetMode="External"/></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file:///C:\Users\Administrator\Desktop\&#20892;&#26519;&#29287;&#28180;\&#27833;&#33026;&#29616;&#36135;&#20215;&#37327;.xlsx" TargetMode="External"/></Relationships>
</file>

<file path=ppt/charts/_rels/chart11.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oleObject" Target="file:///C:\Users\Administrator\Desktop\&#20892;&#26519;&#29287;&#28180;\&#27833;&#33026;&#29616;&#36135;&#20215;&#3732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[棕榈油数据库.xlsx]MPOB棕榈油月报!数据透视表1</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en-US">
                <a:ea typeface="宋体" panose="02010600030101010101" pitchFamily="2" charset="-122"/>
              </a:rPr>
              <a:t>马来西亚棕榈油产量</a:t>
            </a:r>
            <a:r>
              <a:rPr lang="en-US" altLang="zh-CN">
                <a:ea typeface="宋体" panose="02010600030101010101" pitchFamily="2" charset="-122"/>
              </a:rPr>
              <a:t>(</a:t>
            </a:r>
            <a:r>
              <a:rPr lang="zh-CN" altLang="en-US">
                <a:ea typeface="宋体" panose="02010600030101010101" pitchFamily="2" charset="-122"/>
              </a:rPr>
              <a:t>万吨</a:t>
            </a:r>
            <a:r>
              <a:rPr lang="en-US" altLang="zh-CN">
                <a:ea typeface="宋体" panose="02010600030101010101" pitchFamily="2" charset="-122"/>
              </a:rPr>
              <a:t>)</a:t>
            </a:r>
            <a:endParaRPr lang="en-US" altLang="zh-CN">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[棕榈油数据库.xlsx]MPOB棕榈油月报!$K$1:$K$2</c:f>
              <c:strCache>
                <c:ptCount val="1"/>
                <c:pt idx="0">
                  <c:v>2018年</c:v>
                </c:pt>
              </c:strCache>
            </c:strRef>
          </c:tx>
          <c:spPr>
            <a:ln w="28575" cap="rnd">
              <a:solidFill>
                <a:srgbClr val="5B9BD5"/>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[棕榈油数据库.xlsx]MPOB棕榈油月报!$K$3:$K$15</c:f>
              <c:numCache>
                <c:formatCode>0.00_ </c:formatCode>
                <c:ptCount val="12"/>
                <c:pt idx="0">
                  <c:v>158.6653</c:v>
                </c:pt>
                <c:pt idx="1">
                  <c:v>134.2805</c:v>
                </c:pt>
                <c:pt idx="2">
                  <c:v>157.4079</c:v>
                </c:pt>
                <c:pt idx="3">
                  <c:v>155.8769</c:v>
                </c:pt>
                <c:pt idx="4">
                  <c:v>152.549</c:v>
                </c:pt>
                <c:pt idx="5">
                  <c:v>133.2705</c:v>
                </c:pt>
                <c:pt idx="6">
                  <c:v>150.322</c:v>
                </c:pt>
                <c:pt idx="7">
                  <c:v>162.0605</c:v>
                </c:pt>
                <c:pt idx="8">
                  <c:v>185.3602</c:v>
                </c:pt>
                <c:pt idx="9">
                  <c:v>196.4954</c:v>
                </c:pt>
                <c:pt idx="10">
                  <c:v>184.5222</c:v>
                </c:pt>
                <c:pt idx="11">
                  <c:v>180.8038</c:v>
                </c:pt>
              </c:numCache>
            </c:numRef>
          </c:val>
          <c:smooth val="0"/>
        </c:ser>
        <c:ser>
          <c:idx val="1"/>
          <c:order val="1"/>
          <c:tx>
            <c:strRef>
              <c:f>[棕榈油数据库.xlsx]MPOB棕榈油月报!$L$1:$L$2</c:f>
              <c:strCache>
                <c:ptCount val="1"/>
                <c:pt idx="0">
                  <c:v>2019年</c:v>
                </c:pt>
              </c:strCache>
            </c:strRef>
          </c:tx>
          <c:spPr>
            <a:ln w="28575" cap="rnd">
              <a:solidFill>
                <a:srgbClr val="ED7D31"/>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[棕榈油数据库.xlsx]MPOB棕榈油月报!$L$3:$L$15</c:f>
              <c:numCache>
                <c:formatCode>0.00_ </c:formatCode>
                <c:ptCount val="12"/>
                <c:pt idx="0">
                  <c:v>173.7461</c:v>
                </c:pt>
                <c:pt idx="1">
                  <c:v>154.4518</c:v>
                </c:pt>
                <c:pt idx="2">
                  <c:v>167.2058</c:v>
                </c:pt>
                <c:pt idx="3">
                  <c:v>164.9368</c:v>
                </c:pt>
                <c:pt idx="4">
                  <c:v>167.1467</c:v>
                </c:pt>
                <c:pt idx="5">
                  <c:v>151.0957</c:v>
                </c:pt>
                <c:pt idx="6">
                  <c:v>174.0759</c:v>
                </c:pt>
                <c:pt idx="7">
                  <c:v>182.1548</c:v>
                </c:pt>
                <c:pt idx="8">
                  <c:v>184.2433</c:v>
                </c:pt>
                <c:pt idx="9">
                  <c:v>179.5841</c:v>
                </c:pt>
                <c:pt idx="10">
                  <c:v>153.8053</c:v>
                </c:pt>
                <c:pt idx="11">
                  <c:v>133.3904</c:v>
                </c:pt>
              </c:numCache>
            </c:numRef>
          </c:val>
          <c:smooth val="0"/>
        </c:ser>
        <c:ser>
          <c:idx val="2"/>
          <c:order val="2"/>
          <c:tx>
            <c:strRef>
              <c:f>[棕榈油数据库.xlsx]MPOB棕榈油月报!$M$1:$M$2</c:f>
              <c:strCache>
                <c:ptCount val="1"/>
                <c:pt idx="0">
                  <c:v>2020年</c:v>
                </c:pt>
              </c:strCache>
            </c:strRef>
          </c:tx>
          <c:spPr>
            <a:ln w="28575" cap="rnd">
              <a:solidFill>
                <a:srgbClr val="A5A5A5"/>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[棕榈油数据库.xlsx]MPOB棕榈油月报!$M$3:$M$15</c:f>
              <c:numCache>
                <c:formatCode>0.00_ </c:formatCode>
                <c:ptCount val="12"/>
                <c:pt idx="0">
                  <c:v>117.1534</c:v>
                </c:pt>
                <c:pt idx="1">
                  <c:v>128.8515</c:v>
                </c:pt>
                <c:pt idx="2">
                  <c:v>140.1481</c:v>
                </c:pt>
                <c:pt idx="3">
                  <c:v>165.2771</c:v>
                </c:pt>
                <c:pt idx="4">
                  <c:v>165.1336</c:v>
                </c:pt>
                <c:pt idx="5">
                  <c:v>188.5742</c:v>
                </c:pt>
                <c:pt idx="6">
                  <c:v>180.7397</c:v>
                </c:pt>
                <c:pt idx="7">
                  <c:v>186.3309</c:v>
                </c:pt>
                <c:pt idx="8">
                  <c:v>186.9256</c:v>
                </c:pt>
                <c:pt idx="9">
                  <c:v>172.4559</c:v>
                </c:pt>
                <c:pt idx="10">
                  <c:v>149.1074</c:v>
                </c:pt>
                <c:pt idx="11">
                  <c:v>133.3639</c:v>
                </c:pt>
              </c:numCache>
            </c:numRef>
          </c:val>
          <c:smooth val="0"/>
        </c:ser>
        <c:ser>
          <c:idx val="3"/>
          <c:order val="3"/>
          <c:tx>
            <c:strRef>
              <c:f>[棕榈油数据库.xlsx]MPOB棕榈油月报!$N$1:$N$2</c:f>
              <c:strCache>
                <c:ptCount val="1"/>
                <c:pt idx="0">
                  <c:v>2021年</c:v>
                </c:pt>
              </c:strCache>
            </c:strRef>
          </c:tx>
          <c:spPr>
            <a:ln w="28575" cap="rnd">
              <a:solidFill>
                <a:srgbClr val="FFC000"/>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[棕榈油数据库.xlsx]MPOB棕榈油月报!$N$3:$N$15</c:f>
              <c:numCache>
                <c:formatCode>0.00_ </c:formatCode>
                <c:ptCount val="12"/>
                <c:pt idx="0">
                  <c:v>112.6457</c:v>
                </c:pt>
                <c:pt idx="1">
                  <c:v>110.8236</c:v>
                </c:pt>
                <c:pt idx="2">
                  <c:v>142.3483</c:v>
                </c:pt>
                <c:pt idx="3">
                  <c:v>152.8121</c:v>
                </c:pt>
                <c:pt idx="4">
                  <c:v>157.1525</c:v>
                </c:pt>
                <c:pt idx="5">
                  <c:v>160.6187</c:v>
                </c:pt>
                <c:pt idx="6">
                  <c:v>152.7761</c:v>
                </c:pt>
                <c:pt idx="7">
                  <c:v>171.0356</c:v>
                </c:pt>
                <c:pt idx="8">
                  <c:v>170.374</c:v>
                </c:pt>
                <c:pt idx="9">
                  <c:v>172.5837</c:v>
                </c:pt>
                <c:pt idx="10">
                  <c:v>163.4932</c:v>
                </c:pt>
                <c:pt idx="11">
                  <c:v>144.9719</c:v>
                </c:pt>
              </c:numCache>
            </c:numRef>
          </c:val>
          <c:smooth val="0"/>
        </c:ser>
        <c:ser>
          <c:idx val="4"/>
          <c:order val="4"/>
          <c:tx>
            <c:strRef>
              <c:f>[棕榈油数据库.xlsx]MPOB棕榈油月报!$O$1:$O$2</c:f>
              <c:strCache>
                <c:ptCount val="1"/>
                <c:pt idx="0">
                  <c:v>2022年</c:v>
                </c:pt>
              </c:strCache>
            </c:strRef>
          </c:tx>
          <c:spPr>
            <a:ln w="28575" cap="rnd">
              <a:solidFill>
                <a:srgbClr val="70AD47"/>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[棕榈油数据库.xlsx]MPOB棕榈油月报!$O$3:$O$15</c:f>
              <c:numCache>
                <c:formatCode>0.00_ </c:formatCode>
                <c:ptCount val="12"/>
                <c:pt idx="0">
                  <c:v>125.3581</c:v>
                </c:pt>
                <c:pt idx="1">
                  <c:v>113.7462</c:v>
                </c:pt>
                <c:pt idx="2">
                  <c:v>141.1223</c:v>
                </c:pt>
                <c:pt idx="3">
                  <c:v>146.2053</c:v>
                </c:pt>
                <c:pt idx="4">
                  <c:v>146.1029</c:v>
                </c:pt>
                <c:pt idx="5">
                  <c:v>154.5111</c:v>
                </c:pt>
                <c:pt idx="6">
                  <c:v>157.3563</c:v>
                </c:pt>
                <c:pt idx="7">
                  <c:v>172.5787</c:v>
                </c:pt>
                <c:pt idx="8">
                  <c:v>177.0441</c:v>
                </c:pt>
                <c:pt idx="9">
                  <c:v>181.3596</c:v>
                </c:pt>
                <c:pt idx="10">
                  <c:v>168.0741</c:v>
                </c:pt>
                <c:pt idx="11">
                  <c:v>161.8833</c:v>
                </c:pt>
              </c:numCache>
            </c:numRef>
          </c:val>
          <c:smooth val="0"/>
        </c:ser>
        <c:ser>
          <c:idx val="5"/>
          <c:order val="5"/>
          <c:tx>
            <c:strRef>
              <c:f>[棕榈油数据库.xlsx]MPOB棕榈油月报!$P$1:$P$2</c:f>
              <c:strCache>
                <c:ptCount val="1"/>
                <c:pt idx="0">
                  <c:v>2023年</c:v>
                </c:pt>
              </c:strCache>
            </c:strRef>
          </c:tx>
          <c:spPr>
            <a:ln w="28575" cap="rnd">
              <a:solidFill>
                <a:srgbClr val="C00000"/>
              </a:solidFill>
              <a:round/>
            </a:ln>
            <a:effectLst/>
          </c:spPr>
          <c:marker>
            <c:symbol val="none"/>
          </c:marker>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[棕榈油数据库.xlsx]MPOB棕榈油月报!$P$3:$P$15</c:f>
              <c:numCache>
                <c:formatCode>0.00_ </c:formatCode>
                <c:ptCount val="12"/>
                <c:pt idx="0">
                  <c:v>138.041</c:v>
                </c:pt>
                <c:pt idx="1">
                  <c:v>125.3573</c:v>
                </c:pt>
                <c:pt idx="2">
                  <c:v>128.8132</c:v>
                </c:pt>
                <c:pt idx="3">
                  <c:v>119.4559</c:v>
                </c:pt>
                <c:pt idx="4">
                  <c:v>151.7634</c:v>
                </c:pt>
                <c:pt idx="5">
                  <c:v>144.7697</c:v>
                </c:pt>
                <c:pt idx="6">
                  <c:v>160.9927</c:v>
                </c:pt>
                <c:pt idx="7">
                  <c:v>175.3472</c:v>
                </c:pt>
                <c:pt idx="8">
                  <c:v>182.9434</c:v>
                </c:pt>
                <c:pt idx="9">
                  <c:v>193.7224</c:v>
                </c:pt>
                <c:pt idx="10">
                  <c:v>178.887</c:v>
                </c:pt>
                <c:pt idx="11">
                  <c:v>155.0796</c:v>
                </c:pt>
              </c:numCache>
            </c:numRef>
          </c:val>
          <c:smooth val="0"/>
        </c:ser>
        <c:ser>
          <c:idx val="6"/>
          <c:order val="6"/>
          <c:tx>
            <c:strRef>
              <c:f>[棕榈油数据库.xlsx]MPOB棕榈油月报!$Q$1:$Q$2</c:f>
              <c:strCache>
                <c:ptCount val="1"/>
                <c:pt idx="0">
                  <c:v>2024年</c:v>
                </c:pt>
              </c:strCache>
            </c:strRef>
          </c:tx>
          <c:spPr>
            <a:ln w="28575" cap="rnd">
              <a:solidFill>
                <a:sysClr val="windowText" lastClr="000000"/>
              </a:solidFill>
              <a:round/>
            </a:ln>
            <a:effectLst/>
          </c:spPr>
          <c:marker>
            <c:symbol val="none"/>
          </c:marker>
          <c:dPt>
            <c:idx val="1"/>
            <c:marker>
              <c:symbol val="none"/>
            </c:marker>
            <c:bubble3D val="0"/>
            <c:spPr>
              <a:ln w="28575" cap="rnd">
                <a:solidFill>
                  <a:sysClr val="windowText" lastClr="000000"/>
                </a:solidFill>
                <a:prstDash val="sysDash"/>
                <a:round/>
              </a:ln>
              <a:effectLst/>
            </c:spPr>
          </c:dPt>
          <c:dLbls>
            <c:delete val="1"/>
          </c:dLbls>
          <c:cat>
            <c:strRef>
              <c:f>[棕榈油数据库.xlsx]MPOB棕榈油月报!$J$3:$J$15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[棕榈油数据库.xlsx]MPOB棕榈油月报!$Q$3:$Q$15</c:f>
              <c:numCache>
                <c:formatCode>0.00_ </c:formatCode>
                <c:ptCount val="12"/>
                <c:pt idx="0">
                  <c:v>140.202</c:v>
                </c:pt>
                <c:pt idx="1">
                  <c:v>137.818566</c:v>
                </c:pt>
              </c:numCache>
            </c:numRef>
          </c:val>
          <c:smooth val="0"/>
        </c:ser>
        <c:dLbls>
          <c:showLegendKey val="0"/>
          <c:showVal val="0"/>
          <c:showCatName val="0"/>
          <c:showSerName val="0"/>
          <c:showPercent val="0"/>
          <c:showBubbleSize val="0"/>
        </c:dLbls>
        <c:marker val="0"/>
        <c:smooth val="0"/>
        <c:axId val="1185308815"/>
        <c:axId val="1185309231"/>
      </c:lineChart>
      <c:catAx>
        <c:axId val="1185308815"/>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185309231"/>
        <c:crosses val="autoZero"/>
        <c:auto val="1"/>
        <c:lblAlgn val="ctr"/>
        <c:lblOffset val="100"/>
        <c:noMultiLvlLbl val="0"/>
      </c:catAx>
      <c:valAx>
        <c:axId val="1185309231"/>
        <c:scaling>
          <c:orientation val="minMax"/>
          <c:min val="8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185308815"/>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[棕榈油数据库.xlsx]MPOB棕榈油月报!数据透视表3</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en-US">
                <a:ea typeface="宋体" panose="02010600030101010101" pitchFamily="2" charset="-122"/>
              </a:rPr>
              <a:t>马来西亚棕榈油出口</a:t>
            </a:r>
            <a:r>
              <a:rPr lang="en-US" altLang="zh-CN">
                <a:ea typeface="宋体" panose="02010600030101010101" pitchFamily="2" charset="-122"/>
              </a:rPr>
              <a:t>(</a:t>
            </a:r>
            <a:r>
              <a:rPr lang="zh-CN" altLang="en-US">
                <a:ea typeface="宋体" panose="02010600030101010101" pitchFamily="2" charset="-122"/>
              </a:rPr>
              <a:t>万吨</a:t>
            </a:r>
            <a:r>
              <a:rPr lang="en-US" altLang="zh-CN">
                <a:ea typeface="宋体" panose="02010600030101010101" pitchFamily="2" charset="-122"/>
              </a:rPr>
              <a:t>)</a:t>
            </a:r>
            <a:endParaRPr lang="en-US" altLang="zh-CN">
              <a:ea typeface="宋体" panose="02010600030101010101" pitchFamily="2" charset="-122"/>
            </a:endParaRPr>
          </a:p>
        </c:rich>
      </c:tx>
      <c:layout/>
      <c:overlay val="0"/>
      <c:spPr>
        <a:noFill/>
        <a:ln>
          <a:noFill/>
        </a:ln>
        <a:effectLst/>
      </c:spPr>
    </c:title>
    <c:autoTitleDeleted val="0"/>
    <c:plotArea>
      <c:layout>
        <c:manualLayout>
          <c:layoutTarget val="inner"/>
          <c:xMode val="edge"/>
          <c:yMode val="edge"/>
          <c:x val="0.0748921208246764"/>
          <c:y val="0.137718215482278"/>
          <c:w val="0.906568643119706"/>
          <c:h val="0.657802856639041"/>
        </c:manualLayout>
      </c:layout>
      <c:lineChart>
        <c:grouping val="standard"/>
        <c:varyColors val="0"/>
        <c:ser>
          <c:idx val="0"/>
          <c:order val="0"/>
          <c:tx>
            <c:strRef>
              <c:f>[棕榈油数据库.xlsx]MPOB棕榈油月报!$K$39:$K$40</c:f>
              <c:strCache>
                <c:ptCount val="1"/>
                <c:pt idx="0">
                  <c:v>2018年</c:v>
                </c:pt>
              </c:strCache>
            </c:strRef>
          </c:tx>
          <c:spPr>
            <a:ln w="28575" cap="rnd">
              <a:solidFill>
                <a:srgbClr val="5B9BD5"/>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[棕榈油数据库.xlsx]MPOB棕榈油月报!$K$41:$K$53</c:f>
              <c:numCache>
                <c:formatCode>0.00_ </c:formatCode>
                <c:ptCount val="12"/>
                <c:pt idx="0">
                  <c:v>147.2656</c:v>
                </c:pt>
                <c:pt idx="1">
                  <c:v>124.3621</c:v>
                </c:pt>
                <c:pt idx="2">
                  <c:v>156.6183</c:v>
                </c:pt>
                <c:pt idx="3">
                  <c:v>153.0406</c:v>
                </c:pt>
                <c:pt idx="4">
                  <c:v>129.1627</c:v>
                </c:pt>
                <c:pt idx="5">
                  <c:v>112.9518</c:v>
                </c:pt>
                <c:pt idx="6">
                  <c:v>119.6672</c:v>
                </c:pt>
                <c:pt idx="7">
                  <c:v>109.9896</c:v>
                </c:pt>
                <c:pt idx="8">
                  <c:v>161.9482</c:v>
                </c:pt>
                <c:pt idx="9">
                  <c:v>157.8493</c:v>
                </c:pt>
                <c:pt idx="10">
                  <c:v>137.5685</c:v>
                </c:pt>
                <c:pt idx="11">
                  <c:v>138.3307</c:v>
                </c:pt>
              </c:numCache>
            </c:numRef>
          </c:val>
          <c:smooth val="0"/>
        </c:ser>
        <c:ser>
          <c:idx val="1"/>
          <c:order val="1"/>
          <c:tx>
            <c:strRef>
              <c:f>[棕榈油数据库.xlsx]MPOB棕榈油月报!$L$39:$L$40</c:f>
              <c:strCache>
                <c:ptCount val="1"/>
                <c:pt idx="0">
                  <c:v>2019年</c:v>
                </c:pt>
              </c:strCache>
            </c:strRef>
          </c:tx>
          <c:spPr>
            <a:ln w="28575" cap="rnd">
              <a:solidFill>
                <a:srgbClr val="ED7D31"/>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[棕榈油数据库.xlsx]MPOB棕榈油月报!$L$41:$L$53</c:f>
              <c:numCache>
                <c:formatCode>0.00_ </c:formatCode>
                <c:ptCount val="12"/>
                <c:pt idx="0">
                  <c:v>168.0891</c:v>
                </c:pt>
                <c:pt idx="1">
                  <c:v>132.4615</c:v>
                </c:pt>
                <c:pt idx="2">
                  <c:v>162.0752</c:v>
                </c:pt>
                <c:pt idx="3">
                  <c:v>165.4499</c:v>
                </c:pt>
                <c:pt idx="4">
                  <c:v>171.5719</c:v>
                </c:pt>
                <c:pt idx="5">
                  <c:v>139.714</c:v>
                </c:pt>
                <c:pt idx="6">
                  <c:v>148.6485</c:v>
                </c:pt>
                <c:pt idx="7">
                  <c:v>173.6216</c:v>
                </c:pt>
                <c:pt idx="8">
                  <c:v>140.9089</c:v>
                </c:pt>
                <c:pt idx="9">
                  <c:v>164.1973</c:v>
                </c:pt>
                <c:pt idx="10">
                  <c:v>140.5638</c:v>
                </c:pt>
                <c:pt idx="11">
                  <c:v>139.8049</c:v>
                </c:pt>
              </c:numCache>
            </c:numRef>
          </c:val>
          <c:smooth val="0"/>
        </c:ser>
        <c:ser>
          <c:idx val="2"/>
          <c:order val="2"/>
          <c:tx>
            <c:strRef>
              <c:f>[棕榈油数据库.xlsx]MPOB棕榈油月报!$M$39:$M$40</c:f>
              <c:strCache>
                <c:ptCount val="1"/>
                <c:pt idx="0">
                  <c:v>2020年</c:v>
                </c:pt>
              </c:strCache>
            </c:strRef>
          </c:tx>
          <c:spPr>
            <a:ln w="28575" cap="rnd">
              <a:solidFill>
                <a:srgbClr val="A5A5A5"/>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[棕榈油数据库.xlsx]MPOB棕榈油月报!$M$41:$M$53</c:f>
              <c:numCache>
                <c:formatCode>0.00_ </c:formatCode>
                <c:ptCount val="12"/>
                <c:pt idx="0">
                  <c:v>121.3569</c:v>
                </c:pt>
                <c:pt idx="1">
                  <c:v>108.9529</c:v>
                </c:pt>
                <c:pt idx="2">
                  <c:v>118.4973</c:v>
                </c:pt>
                <c:pt idx="3">
                  <c:v>123.6478</c:v>
                </c:pt>
                <c:pt idx="4">
                  <c:v>136.9351</c:v>
                </c:pt>
                <c:pt idx="5">
                  <c:v>170.6635</c:v>
                </c:pt>
                <c:pt idx="6">
                  <c:v>178.3284</c:v>
                </c:pt>
                <c:pt idx="7">
                  <c:v>157.8075</c:v>
                </c:pt>
                <c:pt idx="8">
                  <c:v>161.2155</c:v>
                </c:pt>
                <c:pt idx="9">
                  <c:v>167.438</c:v>
                </c:pt>
                <c:pt idx="10">
                  <c:v>130.3807</c:v>
                </c:pt>
                <c:pt idx="11">
                  <c:v>164.2835</c:v>
                </c:pt>
              </c:numCache>
            </c:numRef>
          </c:val>
          <c:smooth val="0"/>
        </c:ser>
        <c:ser>
          <c:idx val="3"/>
          <c:order val="3"/>
          <c:tx>
            <c:strRef>
              <c:f>[棕榈油数据库.xlsx]MPOB棕榈油月报!$N$39:$N$40</c:f>
              <c:strCache>
                <c:ptCount val="1"/>
                <c:pt idx="0">
                  <c:v>2021年</c:v>
                </c:pt>
              </c:strCache>
            </c:strRef>
          </c:tx>
          <c:spPr>
            <a:ln w="28575" cap="rnd">
              <a:solidFill>
                <a:srgbClr val="FFC000"/>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[棕榈油数据库.xlsx]MPOB棕榈油月报!$N$41:$N$53</c:f>
              <c:numCache>
                <c:formatCode>0.00_ </c:formatCode>
                <c:ptCount val="12"/>
                <c:pt idx="0">
                  <c:v>91.7198</c:v>
                </c:pt>
                <c:pt idx="1">
                  <c:v>87.7169</c:v>
                </c:pt>
                <c:pt idx="2">
                  <c:v>115.8376</c:v>
                </c:pt>
                <c:pt idx="3">
                  <c:v>132.3085</c:v>
                </c:pt>
                <c:pt idx="4">
                  <c:v>125.4949</c:v>
                </c:pt>
                <c:pt idx="5">
                  <c:v>137.1738</c:v>
                </c:pt>
                <c:pt idx="6">
                  <c:v>136.041</c:v>
                </c:pt>
                <c:pt idx="7">
                  <c:v>114.6377</c:v>
                </c:pt>
                <c:pt idx="8">
                  <c:v>158.6012</c:v>
                </c:pt>
                <c:pt idx="9">
                  <c:v>136.9589</c:v>
                </c:pt>
                <c:pt idx="10">
                  <c:v>142.8655</c:v>
                </c:pt>
                <c:pt idx="11">
                  <c:v>136.8246</c:v>
                </c:pt>
              </c:numCache>
            </c:numRef>
          </c:val>
          <c:smooth val="0"/>
        </c:ser>
        <c:ser>
          <c:idx val="4"/>
          <c:order val="4"/>
          <c:tx>
            <c:strRef>
              <c:f>[棕榈油数据库.xlsx]MPOB棕榈油月报!$O$39:$O$40</c:f>
              <c:strCache>
                <c:ptCount val="1"/>
                <c:pt idx="0">
                  <c:v>2022年</c:v>
                </c:pt>
              </c:strCache>
            </c:strRef>
          </c:tx>
          <c:spPr>
            <a:ln w="28575" cap="rnd">
              <a:solidFill>
                <a:srgbClr val="70AD47"/>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[棕榈油数据库.xlsx]MPOB棕榈油月报!$O$41:$O$53</c:f>
              <c:numCache>
                <c:formatCode>0.00_ </c:formatCode>
                <c:ptCount val="12"/>
                <c:pt idx="0">
                  <c:v>112.7272</c:v>
                </c:pt>
                <c:pt idx="1">
                  <c:v>107.478</c:v>
                </c:pt>
                <c:pt idx="2">
                  <c:v>123.7873</c:v>
                </c:pt>
                <c:pt idx="3">
                  <c:v>102.7676</c:v>
                </c:pt>
                <c:pt idx="4">
                  <c:v>132.8172</c:v>
                </c:pt>
                <c:pt idx="5">
                  <c:v>117.5435</c:v>
                </c:pt>
                <c:pt idx="6">
                  <c:v>128.7535</c:v>
                </c:pt>
                <c:pt idx="7">
                  <c:v>126.1685</c:v>
                </c:pt>
                <c:pt idx="8">
                  <c:v>136.9858</c:v>
                </c:pt>
                <c:pt idx="9">
                  <c:v>145.8182</c:v>
                </c:pt>
                <c:pt idx="10">
                  <c:v>146.7307</c:v>
                </c:pt>
                <c:pt idx="11">
                  <c:v>144.2071</c:v>
                </c:pt>
              </c:numCache>
            </c:numRef>
          </c:val>
          <c:smooth val="0"/>
        </c:ser>
        <c:ser>
          <c:idx val="5"/>
          <c:order val="5"/>
          <c:tx>
            <c:strRef>
              <c:f>[棕榈油数据库.xlsx]MPOB棕榈油月报!$P$39:$P$40</c:f>
              <c:strCache>
                <c:ptCount val="1"/>
                <c:pt idx="0">
                  <c:v>2023年</c:v>
                </c:pt>
              </c:strCache>
            </c:strRef>
          </c:tx>
          <c:spPr>
            <a:ln w="28575" cap="rnd">
              <a:solidFill>
                <a:srgbClr val="C00000"/>
              </a:solidFill>
              <a:round/>
            </a:ln>
            <a:effectLst/>
          </c:spPr>
          <c:marker>
            <c:symbol val="none"/>
          </c:marker>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[棕榈油数据库.xlsx]MPOB棕榈油月报!$P$41:$P$53</c:f>
              <c:numCache>
                <c:formatCode>0.00_ </c:formatCode>
                <c:ptCount val="12"/>
                <c:pt idx="0">
                  <c:v>113.6995</c:v>
                </c:pt>
                <c:pt idx="1">
                  <c:v>112.797</c:v>
                </c:pt>
                <c:pt idx="2">
                  <c:v>148.7817</c:v>
                </c:pt>
                <c:pt idx="3">
                  <c:v>108.7705</c:v>
                </c:pt>
                <c:pt idx="4">
                  <c:v>107.9696</c:v>
                </c:pt>
                <c:pt idx="5">
                  <c:v>117.1739</c:v>
                </c:pt>
                <c:pt idx="6">
                  <c:v>135.4336</c:v>
                </c:pt>
                <c:pt idx="7">
                  <c:v>122.386</c:v>
                </c:pt>
                <c:pt idx="8">
                  <c:v>121.1252</c:v>
                </c:pt>
                <c:pt idx="9">
                  <c:v>148.0686</c:v>
                </c:pt>
                <c:pt idx="10">
                  <c:v>140.6537</c:v>
                </c:pt>
                <c:pt idx="11">
                  <c:v>136.2145</c:v>
                </c:pt>
              </c:numCache>
            </c:numRef>
          </c:val>
          <c:smooth val="0"/>
        </c:ser>
        <c:ser>
          <c:idx val="6"/>
          <c:order val="6"/>
          <c:tx>
            <c:strRef>
              <c:f>[棕榈油数据库.xlsx]MPOB棕榈油月报!$Q$39:$Q$40</c:f>
              <c:strCache>
                <c:ptCount val="1"/>
                <c:pt idx="0">
                  <c:v>2024年</c:v>
                </c:pt>
              </c:strCache>
            </c:strRef>
          </c:tx>
          <c:spPr>
            <a:ln w="28575" cap="rnd">
              <a:solidFill>
                <a:sysClr val="windowText" lastClr="000000"/>
              </a:solidFill>
              <a:round/>
            </a:ln>
            <a:effectLst/>
          </c:spPr>
          <c:marker>
            <c:symbol val="none"/>
          </c:marker>
          <c:dPt>
            <c:idx val="1"/>
            <c:marker>
              <c:symbol val="none"/>
            </c:marker>
            <c:bubble3D val="0"/>
            <c:spPr>
              <a:ln w="28575" cap="rnd">
                <a:solidFill>
                  <a:sysClr val="windowText" lastClr="000000"/>
                </a:solidFill>
                <a:prstDash val="sysDash"/>
                <a:round/>
              </a:ln>
              <a:effectLst/>
            </c:spPr>
          </c:dPt>
          <c:dLbls>
            <c:delete val="1"/>
          </c:dLbls>
          <c:cat>
            <c:strRef>
              <c:f>[棕榈油数据库.xlsx]MPOB棕榈油月报!$J$41:$J$53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[棕榈油数据库.xlsx]MPOB棕榈油月报!$Q$41:$Q$53</c:f>
              <c:numCache>
                <c:formatCode>0.00_ </c:formatCode>
                <c:ptCount val="12"/>
                <c:pt idx="0">
                  <c:v>135.0574</c:v>
                </c:pt>
                <c:pt idx="1">
                  <c:v>120.6062582</c:v>
                </c:pt>
              </c:numCache>
            </c:numRef>
          </c:val>
          <c:smooth val="0"/>
        </c:ser>
        <c:dLbls>
          <c:showLegendKey val="0"/>
          <c:showVal val="0"/>
          <c:showCatName val="0"/>
          <c:showSerName val="0"/>
          <c:showPercent val="0"/>
          <c:showBubbleSize val="0"/>
        </c:dLbls>
        <c:marker val="0"/>
        <c:smooth val="0"/>
        <c:axId val="1489800111"/>
        <c:axId val="1489817583"/>
      </c:lineChart>
      <c:catAx>
        <c:axId val="1489800111"/>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489817583"/>
        <c:crosses val="autoZero"/>
        <c:auto val="1"/>
        <c:lblAlgn val="ctr"/>
        <c:lblOffset val="100"/>
        <c:noMultiLvlLbl val="0"/>
      </c:catAx>
      <c:valAx>
        <c:axId val="1489817583"/>
        <c:scaling>
          <c:orientation val="minMax"/>
          <c:min val="8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489800111"/>
        <c:crosses val="autoZero"/>
        <c:crossBetween val="between"/>
        <c:majorUnit val="10"/>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[棕榈油数据库.xlsx]MPOB棕榈油月报!数据透视表5</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en-US">
                <a:ea typeface="宋体" panose="02010600030101010101" pitchFamily="2" charset="-122"/>
              </a:rPr>
              <a:t>马来西亚棕榈油库存</a:t>
            </a:r>
            <a:r>
              <a:rPr lang="en-US" altLang="zh-CN">
                <a:ea typeface="宋体" panose="02010600030101010101" pitchFamily="2" charset="-122"/>
              </a:rPr>
              <a:t>(</a:t>
            </a:r>
            <a:r>
              <a:rPr lang="zh-CN" altLang="en-US">
                <a:ea typeface="宋体" panose="02010600030101010101" pitchFamily="2" charset="-122"/>
              </a:rPr>
              <a:t>万吨</a:t>
            </a:r>
            <a:r>
              <a:rPr lang="en-US" altLang="zh-CN">
                <a:ea typeface="宋体" panose="02010600030101010101" pitchFamily="2" charset="-122"/>
              </a:rPr>
              <a:t>)</a:t>
            </a:r>
            <a:endParaRPr lang="en-US" altLang="zh-CN">
              <a:ea typeface="宋体" panose="02010600030101010101" pitchFamily="2" charset="-122"/>
            </a:endParaRPr>
          </a:p>
        </c:rich>
      </c:tx>
      <c:layout/>
      <c:overlay val="0"/>
      <c:spPr>
        <a:noFill/>
        <a:ln>
          <a:noFill/>
        </a:ln>
        <a:effectLst/>
      </c:spPr>
    </c:title>
    <c:autoTitleDeleted val="0"/>
    <c:plotArea>
      <c:layout>
        <c:manualLayout>
          <c:layoutTarget val="inner"/>
          <c:xMode val="edge"/>
          <c:yMode val="edge"/>
          <c:x val="0.0893392370572207"/>
          <c:y val="0.135073179333451"/>
          <c:w val="0.876771117166212"/>
          <c:h val="0.660447892787868"/>
        </c:manualLayout>
      </c:layout>
      <c:lineChart>
        <c:grouping val="standard"/>
        <c:varyColors val="0"/>
        <c:ser>
          <c:idx val="0"/>
          <c:order val="0"/>
          <c:tx>
            <c:strRef>
              <c:f>[棕榈油数据库.xlsx]MPOB棕榈油月报!$K$77:$K$78</c:f>
              <c:strCache>
                <c:ptCount val="1"/>
                <c:pt idx="0">
                  <c:v>2018年</c:v>
                </c:pt>
              </c:strCache>
            </c:strRef>
          </c:tx>
          <c:spPr>
            <a:ln w="28575" cap="rnd">
              <a:solidFill>
                <a:srgbClr val="5B9BD5"/>
              </a:solidFill>
              <a:round/>
            </a:ln>
            <a:effectLst/>
          </c:spPr>
          <c:marker>
            <c:symbol val="none"/>
          </c:marker>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[棕榈油数据库.xlsx]MPOB棕榈油月报!$K$79:$K$91</c:f>
              <c:numCache>
                <c:formatCode>0.00_ </c:formatCode>
                <c:ptCount val="12"/>
                <c:pt idx="0">
                  <c:v>254.8712</c:v>
                </c:pt>
                <c:pt idx="1">
                  <c:v>247.6453</c:v>
                </c:pt>
                <c:pt idx="2">
                  <c:v>233.9953</c:v>
                </c:pt>
                <c:pt idx="3">
                  <c:v>219.4102</c:v>
                </c:pt>
                <c:pt idx="4">
                  <c:v>219.3257</c:v>
                </c:pt>
                <c:pt idx="5">
                  <c:v>220.4187</c:v>
                </c:pt>
                <c:pt idx="6">
                  <c:v>223.155</c:v>
                </c:pt>
                <c:pt idx="7">
                  <c:v>250.4924</c:v>
                </c:pt>
                <c:pt idx="8">
                  <c:v>252.9455</c:v>
                </c:pt>
                <c:pt idx="9">
                  <c:v>272.2669</c:v>
                </c:pt>
                <c:pt idx="10">
                  <c:v>300.7095</c:v>
                </c:pt>
                <c:pt idx="11">
                  <c:v>321.6476</c:v>
                </c:pt>
              </c:numCache>
            </c:numRef>
          </c:val>
          <c:smooth val="0"/>
        </c:ser>
        <c:ser>
          <c:idx val="1"/>
          <c:order val="1"/>
          <c:tx>
            <c:strRef>
              <c:f>[棕榈油数据库.xlsx]MPOB棕榈油月报!$L$77:$L$78</c:f>
              <c:strCache>
                <c:ptCount val="1"/>
                <c:pt idx="0">
                  <c:v>2019年</c:v>
                </c:pt>
              </c:strCache>
            </c:strRef>
          </c:tx>
          <c:spPr>
            <a:ln w="28575" cap="rnd">
              <a:solidFill>
                <a:srgbClr val="ED7D31"/>
              </a:solidFill>
              <a:round/>
            </a:ln>
            <a:effectLst/>
          </c:spPr>
          <c:marker>
            <c:symbol val="none"/>
          </c:marker>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[棕榈油数据库.xlsx]MPOB棕榈油月报!$L$79:$L$91</c:f>
              <c:numCache>
                <c:formatCode>0.00_ </c:formatCode>
                <c:ptCount val="12"/>
                <c:pt idx="0">
                  <c:v>300.2871</c:v>
                </c:pt>
                <c:pt idx="1">
                  <c:v>305.6948</c:v>
                </c:pt>
                <c:pt idx="2">
                  <c:v>292.0377</c:v>
                </c:pt>
                <c:pt idx="3">
                  <c:v>272.691</c:v>
                </c:pt>
                <c:pt idx="4">
                  <c:v>244.4458</c:v>
                </c:pt>
                <c:pt idx="5">
                  <c:v>241.0828</c:v>
                </c:pt>
                <c:pt idx="6">
                  <c:v>237.8272</c:v>
                </c:pt>
                <c:pt idx="7">
                  <c:v>224.0491</c:v>
                </c:pt>
                <c:pt idx="8">
                  <c:v>244.8484</c:v>
                </c:pt>
                <c:pt idx="9">
                  <c:v>235.2279</c:v>
                </c:pt>
                <c:pt idx="10">
                  <c:v>225.5082</c:v>
                </c:pt>
                <c:pt idx="11">
                  <c:v>201.0527</c:v>
                </c:pt>
              </c:numCache>
            </c:numRef>
          </c:val>
          <c:smooth val="0"/>
        </c:ser>
        <c:ser>
          <c:idx val="2"/>
          <c:order val="2"/>
          <c:tx>
            <c:strRef>
              <c:f>[棕榈油数据库.xlsx]MPOB棕榈油月报!$M$77:$M$78</c:f>
              <c:strCache>
                <c:ptCount val="1"/>
                <c:pt idx="0">
                  <c:v>2020年</c:v>
                </c:pt>
              </c:strCache>
            </c:strRef>
          </c:tx>
          <c:spPr>
            <a:ln w="28575" cap="rnd">
              <a:solidFill>
                <a:srgbClr val="A5A5A5"/>
              </a:solidFill>
              <a:round/>
            </a:ln>
            <a:effectLst/>
          </c:spPr>
          <c:marker>
            <c:symbol val="none"/>
          </c:marker>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[棕榈油数据库.xlsx]MPOB棕榈油月报!$M$79:$M$91</c:f>
              <c:numCache>
                <c:formatCode>0.00_ </c:formatCode>
                <c:ptCount val="12"/>
                <c:pt idx="0">
                  <c:v>175.5417</c:v>
                </c:pt>
                <c:pt idx="1">
                  <c:v>170.0261</c:v>
                </c:pt>
                <c:pt idx="2">
                  <c:v>172.9592</c:v>
                </c:pt>
                <c:pt idx="3">
                  <c:v>204.4498</c:v>
                </c:pt>
                <c:pt idx="4">
                  <c:v>202.9579</c:v>
                </c:pt>
                <c:pt idx="5">
                  <c:v>189.8372</c:v>
                </c:pt>
                <c:pt idx="6">
                  <c:v>169.9171</c:v>
                </c:pt>
                <c:pt idx="7">
                  <c:v>170.2809</c:v>
                </c:pt>
                <c:pt idx="8">
                  <c:v>172.1802</c:v>
                </c:pt>
                <c:pt idx="9">
                  <c:v>157.3389</c:v>
                </c:pt>
                <c:pt idx="10">
                  <c:v>156.2317</c:v>
                </c:pt>
                <c:pt idx="11">
                  <c:v>126.5698</c:v>
                </c:pt>
              </c:numCache>
            </c:numRef>
          </c:val>
          <c:smooth val="0"/>
        </c:ser>
        <c:ser>
          <c:idx val="3"/>
          <c:order val="3"/>
          <c:tx>
            <c:strRef>
              <c:f>[棕榈油数据库.xlsx]MPOB棕榈油月报!$N$77:$N$78</c:f>
              <c:strCache>
                <c:ptCount val="1"/>
                <c:pt idx="0">
                  <c:v>2021年</c:v>
                </c:pt>
              </c:strCache>
            </c:strRef>
          </c:tx>
          <c:spPr>
            <a:ln w="28575" cap="rnd">
              <a:solidFill>
                <a:srgbClr val="FFC000"/>
              </a:solidFill>
              <a:round/>
            </a:ln>
            <a:effectLst/>
          </c:spPr>
          <c:marker>
            <c:symbol val="none"/>
          </c:marker>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[棕榈油数据库.xlsx]MPOB棕榈油月报!$N$79:$N$91</c:f>
              <c:numCache>
                <c:formatCode>0.00_ </c:formatCode>
                <c:ptCount val="12"/>
                <c:pt idx="0">
                  <c:v>132.4639</c:v>
                </c:pt>
                <c:pt idx="1">
                  <c:v>130.6022</c:v>
                </c:pt>
                <c:pt idx="2">
                  <c:v>144.3916</c:v>
                </c:pt>
                <c:pt idx="3">
                  <c:v>154.5905</c:v>
                </c:pt>
                <c:pt idx="4">
                  <c:v>156.9418</c:v>
                </c:pt>
                <c:pt idx="5">
                  <c:v>161.4226</c:v>
                </c:pt>
                <c:pt idx="6">
                  <c:v>149.8269</c:v>
                </c:pt>
                <c:pt idx="7">
                  <c:v>187.7773</c:v>
                </c:pt>
                <c:pt idx="8">
                  <c:v>175.6404</c:v>
                </c:pt>
                <c:pt idx="9">
                  <c:v>183.4568</c:v>
                </c:pt>
                <c:pt idx="10">
                  <c:v>181.7061</c:v>
                </c:pt>
                <c:pt idx="11">
                  <c:v>161.4594</c:v>
                </c:pt>
              </c:numCache>
            </c:numRef>
          </c:val>
          <c:smooth val="0"/>
        </c:ser>
        <c:ser>
          <c:idx val="4"/>
          <c:order val="4"/>
          <c:tx>
            <c:strRef>
              <c:f>[棕榈油数据库.xlsx]MPOB棕榈油月报!$O$77:$O$78</c:f>
              <c:strCache>
                <c:ptCount val="1"/>
                <c:pt idx="0">
                  <c:v>2022年</c:v>
                </c:pt>
              </c:strCache>
            </c:strRef>
          </c:tx>
          <c:spPr>
            <a:ln w="28575" cap="rnd">
              <a:solidFill>
                <a:srgbClr val="70AD47"/>
              </a:solidFill>
              <a:round/>
            </a:ln>
            <a:effectLst/>
          </c:spPr>
          <c:marker>
            <c:symbol val="none"/>
          </c:marker>
          <c:dPt>
            <c:idx val="2"/>
            <c:marker>
              <c:symbol val="none"/>
            </c:marker>
            <c:bubble3D val="0"/>
            <c:spPr>
              <a:ln w="28575" cap="rnd">
                <a:solidFill>
                  <a:srgbClr val="70AD47"/>
                </a:solidFill>
                <a:round/>
              </a:ln>
              <a:effectLst/>
            </c:spPr>
          </c:dPt>
          <c:dPt>
            <c:idx val="11"/>
            <c:marker>
              <c:symbol val="none"/>
            </c:marker>
            <c:bubble3D val="0"/>
            <c:spPr>
              <a:ln w="28575" cap="rnd">
                <a:solidFill>
                  <a:srgbClr val="70AD47"/>
                </a:solidFill>
                <a:round/>
              </a:ln>
              <a:effectLst/>
            </c:spPr>
          </c:dPt>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[棕榈油数据库.xlsx]MPOB棕榈油月报!$O$79:$O$91</c:f>
              <c:numCache>
                <c:formatCode>0.00_ </c:formatCode>
                <c:ptCount val="12"/>
                <c:pt idx="0">
                  <c:v>155.2477</c:v>
                </c:pt>
                <c:pt idx="1">
                  <c:v>151.9412</c:v>
                </c:pt>
                <c:pt idx="2">
                  <c:v>147.4338</c:v>
                </c:pt>
                <c:pt idx="3">
                  <c:v>164.3974</c:v>
                </c:pt>
                <c:pt idx="4">
                  <c:v>152.3308</c:v>
                </c:pt>
                <c:pt idx="5">
                  <c:v>164.5836</c:v>
                </c:pt>
                <c:pt idx="6">
                  <c:v>177.4308</c:v>
                </c:pt>
                <c:pt idx="7">
                  <c:v>209.4678</c:v>
                </c:pt>
                <c:pt idx="8">
                  <c:v>231.8202</c:v>
                </c:pt>
                <c:pt idx="9">
                  <c:v>241.1113</c:v>
                </c:pt>
                <c:pt idx="10">
                  <c:v>229.1291</c:v>
                </c:pt>
                <c:pt idx="11">
                  <c:v>219.6574</c:v>
                </c:pt>
              </c:numCache>
            </c:numRef>
          </c:val>
          <c:smooth val="0"/>
        </c:ser>
        <c:ser>
          <c:idx val="5"/>
          <c:order val="5"/>
          <c:tx>
            <c:strRef>
              <c:f>[棕榈油数据库.xlsx]MPOB棕榈油月报!$P$77:$P$78</c:f>
              <c:strCache>
                <c:ptCount val="1"/>
                <c:pt idx="0">
                  <c:v>2023年</c:v>
                </c:pt>
              </c:strCache>
            </c:strRef>
          </c:tx>
          <c:spPr>
            <a:ln w="28575" cap="rnd">
              <a:solidFill>
                <a:srgbClr val="C00000"/>
              </a:solidFill>
              <a:round/>
            </a:ln>
            <a:effectLst/>
          </c:spPr>
          <c:marker>
            <c:symbol val="none"/>
          </c:marker>
          <c:dPt>
            <c:idx val="2"/>
            <c:marker>
              <c:symbol val="none"/>
            </c:marker>
            <c:bubble3D val="0"/>
            <c:spPr>
              <a:ln w="28575" cap="rnd">
                <a:solidFill>
                  <a:srgbClr val="C00000"/>
                </a:solidFill>
                <a:round/>
              </a:ln>
              <a:effectLst/>
            </c:spPr>
          </c:dPt>
          <c:dPt>
            <c:idx val="11"/>
            <c:marker>
              <c:symbol val="none"/>
            </c:marker>
            <c:bubble3D val="0"/>
            <c:spPr>
              <a:ln w="28575" cap="rnd">
                <a:solidFill>
                  <a:srgbClr val="C00000"/>
                </a:solidFill>
                <a:round/>
              </a:ln>
              <a:effectLst/>
            </c:spPr>
          </c:dPt>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[棕榈油数据库.xlsx]MPOB棕榈油月报!$P$79:$P$91</c:f>
              <c:numCache>
                <c:formatCode>0.00_ </c:formatCode>
                <c:ptCount val="12"/>
                <c:pt idx="0">
                  <c:v>226.8198</c:v>
                </c:pt>
                <c:pt idx="1">
                  <c:v>211.9854</c:v>
                </c:pt>
                <c:pt idx="2">
                  <c:v>167.61</c:v>
                </c:pt>
                <c:pt idx="3">
                  <c:v>149.7877</c:v>
                </c:pt>
                <c:pt idx="4">
                  <c:v>169.0204</c:v>
                </c:pt>
                <c:pt idx="5">
                  <c:v>171.8771</c:v>
                </c:pt>
                <c:pt idx="6">
                  <c:v>173.39</c:v>
                </c:pt>
                <c:pt idx="7">
                  <c:v>211.098</c:v>
                </c:pt>
                <c:pt idx="8">
                  <c:v>231.2329</c:v>
                </c:pt>
                <c:pt idx="9">
                  <c:v>244.7038</c:v>
                </c:pt>
                <c:pt idx="10">
                  <c:v>240.2611</c:v>
                </c:pt>
                <c:pt idx="11">
                  <c:v>229.0793</c:v>
                </c:pt>
              </c:numCache>
            </c:numRef>
          </c:val>
          <c:smooth val="0"/>
        </c:ser>
        <c:ser>
          <c:idx val="6"/>
          <c:order val="6"/>
          <c:tx>
            <c:strRef>
              <c:f>[棕榈油数据库.xlsx]MPOB棕榈油月报!$Q$77:$Q$78</c:f>
              <c:strCache>
                <c:ptCount val="1"/>
                <c:pt idx="0">
                  <c:v>2024年</c:v>
                </c:pt>
              </c:strCache>
            </c:strRef>
          </c:tx>
          <c:spPr>
            <a:ln w="28575" cap="rnd">
              <a:solidFill>
                <a:sysClr val="windowText" lastClr="000000"/>
              </a:solidFill>
              <a:round/>
            </a:ln>
            <a:effectLst/>
          </c:spPr>
          <c:marker>
            <c:symbol val="none"/>
          </c:marker>
          <c:dPt>
            <c:idx val="1"/>
            <c:marker>
              <c:symbol val="none"/>
            </c:marker>
            <c:bubble3D val="0"/>
            <c:spPr>
              <a:ln w="28575" cap="rnd">
                <a:solidFill>
                  <a:sysClr val="windowText" lastClr="000000"/>
                </a:solidFill>
                <a:prstDash val="sysDash"/>
                <a:round/>
              </a:ln>
              <a:effectLst/>
            </c:spPr>
          </c:dPt>
          <c:dLbls>
            <c:delete val="1"/>
          </c:dLbls>
          <c:cat>
            <c:strRef>
              <c:f>[棕榈油数据库.xlsx]MPOB棕榈油月报!$J$79:$J$91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[棕榈油数据库.xlsx]MPOB棕榈油月报!$Q$79:$Q$91</c:f>
              <c:numCache>
                <c:formatCode>0.00_ </c:formatCode>
                <c:ptCount val="12"/>
                <c:pt idx="0">
                  <c:v>201.9781</c:v>
                </c:pt>
                <c:pt idx="1">
                  <c:v>189.1904078</c:v>
                </c:pt>
              </c:numCache>
            </c:numRef>
          </c:val>
          <c:smooth val="0"/>
        </c:ser>
        <c:dLbls>
          <c:showLegendKey val="0"/>
          <c:showVal val="0"/>
          <c:showCatName val="0"/>
          <c:showSerName val="0"/>
          <c:showPercent val="0"/>
          <c:showBubbleSize val="0"/>
        </c:dLbls>
        <c:marker val="0"/>
        <c:smooth val="0"/>
        <c:axId val="1185285519"/>
        <c:axId val="1185303407"/>
      </c:lineChart>
      <c:catAx>
        <c:axId val="1185285519"/>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185303407"/>
        <c:crosses val="autoZero"/>
        <c:auto val="1"/>
        <c:lblAlgn val="ctr"/>
        <c:lblOffset val="100"/>
        <c:noMultiLvlLbl val="0"/>
      </c:catAx>
      <c:valAx>
        <c:axId val="1185303407"/>
        <c:scaling>
          <c:orientation val="minMax"/>
          <c:min val="120"/>
        </c:scaling>
        <c:delete val="0"/>
        <c:axPos val="l"/>
        <c:majorGridlines>
          <c:spPr>
            <a:ln w="9525" cap="flat" cmpd="sng" algn="ctr">
              <a:solidFill>
                <a:sysClr val="windowText" lastClr="000000">
                  <a:lumMod val="15000"/>
                  <a:lumOff val="85000"/>
                </a:sysClr>
              </a:solidFill>
              <a:prstDash val="sysDash"/>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185285519"/>
        <c:crosses val="autoZero"/>
        <c:crossBetween val="between"/>
        <c:majorUnit val="20"/>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sVisible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[棕榈油数据库.xlsx]GAPKI月报!数据透视表1</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zh-CN" sz="1400" b="0" i="0" baseline="0">
                <a:effectLst/>
                <a:ea typeface="宋体" panose="02010600030101010101" pitchFamily="2" charset="-122"/>
              </a:rPr>
              <a:t>印度尼西亚棕榈油产量</a:t>
            </a:r>
            <a:r>
              <a:rPr lang="en-US" altLang="zh-CN" sz="1400" b="0" i="0" baseline="0">
                <a:effectLst/>
                <a:ea typeface="宋体" panose="02010600030101010101" pitchFamily="2" charset="-122"/>
              </a:rPr>
              <a:t>(</a:t>
            </a:r>
            <a:r>
              <a:rPr lang="zh-CN" altLang="zh-CN" sz="1400" b="0" i="0" baseline="0">
                <a:effectLst/>
                <a:ea typeface="宋体" panose="02010600030101010101" pitchFamily="2" charset="-122"/>
              </a:rPr>
              <a:t>万吨</a:t>
            </a:r>
            <a:r>
              <a:rPr lang="en-US" altLang="zh-CN" sz="1400" b="0" i="0" baseline="0">
                <a:effectLst/>
                <a:ea typeface="宋体" panose="02010600030101010101" pitchFamily="2" charset="-122"/>
              </a:rPr>
              <a:t>)</a:t>
            </a:r>
            <a:endParaRPr lang="en-US" altLang="zh-CN" sz="1400" b="0" i="0" baseline="0">
              <a:effectLst/>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[棕榈油数据库.xlsx]GAPKI月报!$K$1:$K$2</c:f>
              <c:strCache>
                <c:ptCount val="1"/>
                <c:pt idx="0">
                  <c:v>2018年</c:v>
                </c:pt>
              </c:strCache>
            </c:strRef>
          </c:tx>
          <c:spPr>
            <a:ln w="28575" cap="rnd">
              <a:solidFill>
                <a:srgbClr val="5B9BD5"/>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[棕榈油数据库.xlsx]GAPKI月报!$K$3:$K$15</c:f>
              <c:numCache>
                <c:formatCode>0_ </c:formatCode>
                <c:ptCount val="12"/>
                <c:pt idx="0">
                  <c:v>341.1</c:v>
                </c:pt>
                <c:pt idx="1">
                  <c:v>335.2</c:v>
                </c:pt>
                <c:pt idx="2">
                  <c:v>365</c:v>
                </c:pt>
                <c:pt idx="3">
                  <c:v>371.8</c:v>
                </c:pt>
                <c:pt idx="4">
                  <c:v>424.3</c:v>
                </c:pt>
                <c:pt idx="5">
                  <c:v>394.9</c:v>
                </c:pt>
                <c:pt idx="6">
                  <c:v>428.4</c:v>
                </c:pt>
                <c:pt idx="7">
                  <c:v>406.1</c:v>
                </c:pt>
                <c:pt idx="8">
                  <c:v>441.6</c:v>
                </c:pt>
                <c:pt idx="9">
                  <c:v>451.1</c:v>
                </c:pt>
                <c:pt idx="10">
                  <c:v>416.3</c:v>
                </c:pt>
                <c:pt idx="11">
                  <c:v>367.9</c:v>
                </c:pt>
              </c:numCache>
            </c:numRef>
          </c:val>
          <c:smooth val="0"/>
        </c:ser>
        <c:ser>
          <c:idx val="1"/>
          <c:order val="1"/>
          <c:tx>
            <c:strRef>
              <c:f>[棕榈油数据库.xlsx]GAPKI月报!$L$1:$L$2</c:f>
              <c:strCache>
                <c:ptCount val="1"/>
                <c:pt idx="0">
                  <c:v>2019年</c:v>
                </c:pt>
              </c:strCache>
            </c:strRef>
          </c:tx>
          <c:spPr>
            <a:ln w="28575" cap="rnd">
              <a:solidFill>
                <a:srgbClr val="ED7D31"/>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[棕榈油数据库.xlsx]GAPKI月报!$L$3:$L$15</c:f>
              <c:numCache>
                <c:formatCode>0_ </c:formatCode>
                <c:ptCount val="12"/>
                <c:pt idx="0">
                  <c:v>437.9</c:v>
                </c:pt>
                <c:pt idx="1">
                  <c:v>388</c:v>
                </c:pt>
                <c:pt idx="2">
                  <c:v>431.3</c:v>
                </c:pt>
                <c:pt idx="3">
                  <c:v>464.4</c:v>
                </c:pt>
                <c:pt idx="4">
                  <c:v>472.8</c:v>
                </c:pt>
                <c:pt idx="5">
                  <c:v>398</c:v>
                </c:pt>
                <c:pt idx="6">
                  <c:v>431.7</c:v>
                </c:pt>
                <c:pt idx="7">
                  <c:v>470.2</c:v>
                </c:pt>
                <c:pt idx="8">
                  <c:v>459.2</c:v>
                </c:pt>
                <c:pt idx="9">
                  <c:v>451.9</c:v>
                </c:pt>
                <c:pt idx="10">
                  <c:v>401.7</c:v>
                </c:pt>
                <c:pt idx="11">
                  <c:v>379.7</c:v>
                </c:pt>
              </c:numCache>
            </c:numRef>
          </c:val>
          <c:smooth val="0"/>
        </c:ser>
        <c:ser>
          <c:idx val="2"/>
          <c:order val="2"/>
          <c:tx>
            <c:strRef>
              <c:f>[棕榈油数据库.xlsx]GAPKI月报!$M$1:$M$2</c:f>
              <c:strCache>
                <c:ptCount val="1"/>
                <c:pt idx="0">
                  <c:v>2020年</c:v>
                </c:pt>
              </c:strCache>
            </c:strRef>
          </c:tx>
          <c:spPr>
            <a:ln w="28575" cap="rnd">
              <a:solidFill>
                <a:srgbClr val="A5A5A5"/>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[棕榈油数据库.xlsx]GAPKI月报!$M$3:$M$15</c:f>
              <c:numCache>
                <c:formatCode>0_ </c:formatCode>
                <c:ptCount val="12"/>
                <c:pt idx="0">
                  <c:v>381</c:v>
                </c:pt>
                <c:pt idx="1">
                  <c:v>361</c:v>
                </c:pt>
                <c:pt idx="2">
                  <c:v>358</c:v>
                </c:pt>
                <c:pt idx="3">
                  <c:v>404</c:v>
                </c:pt>
                <c:pt idx="4">
                  <c:v>397</c:v>
                </c:pt>
                <c:pt idx="5">
                  <c:v>451</c:v>
                </c:pt>
                <c:pt idx="6">
                  <c:v>423</c:v>
                </c:pt>
                <c:pt idx="7">
                  <c:v>480</c:v>
                </c:pt>
                <c:pt idx="8">
                  <c:v>518.9</c:v>
                </c:pt>
                <c:pt idx="9">
                  <c:v>524</c:v>
                </c:pt>
                <c:pt idx="10">
                  <c:v>458.8</c:v>
                </c:pt>
                <c:pt idx="11">
                  <c:v>404.8</c:v>
                </c:pt>
              </c:numCache>
            </c:numRef>
          </c:val>
          <c:smooth val="0"/>
        </c:ser>
        <c:ser>
          <c:idx val="3"/>
          <c:order val="3"/>
          <c:tx>
            <c:strRef>
              <c:f>[棕榈油数据库.xlsx]GAPKI月报!$N$1:$N$2</c:f>
              <c:strCache>
                <c:ptCount val="1"/>
                <c:pt idx="0">
                  <c:v>2021年</c:v>
                </c:pt>
              </c:strCache>
            </c:strRef>
          </c:tx>
          <c:spPr>
            <a:ln w="28575" cap="rnd">
              <a:solidFill>
                <a:srgbClr val="FFC000"/>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[棕榈油数据库.xlsx]GAPKI月报!$N$3:$N$15</c:f>
              <c:numCache>
                <c:formatCode>0_ </c:formatCode>
                <c:ptCount val="12"/>
                <c:pt idx="0">
                  <c:v>375</c:v>
                </c:pt>
                <c:pt idx="1">
                  <c:v>338</c:v>
                </c:pt>
                <c:pt idx="2">
                  <c:v>402</c:v>
                </c:pt>
                <c:pt idx="3">
                  <c:v>410</c:v>
                </c:pt>
                <c:pt idx="4">
                  <c:v>436</c:v>
                </c:pt>
                <c:pt idx="5">
                  <c:v>491</c:v>
                </c:pt>
                <c:pt idx="6">
                  <c:v>445</c:v>
                </c:pt>
                <c:pt idx="7">
                  <c:v>462</c:v>
                </c:pt>
                <c:pt idx="8">
                  <c:v>458</c:v>
                </c:pt>
                <c:pt idx="9">
                  <c:v>441</c:v>
                </c:pt>
                <c:pt idx="10">
                  <c:v>438</c:v>
                </c:pt>
                <c:pt idx="11">
                  <c:v>436.3</c:v>
                </c:pt>
              </c:numCache>
            </c:numRef>
          </c:val>
          <c:smooth val="0"/>
        </c:ser>
        <c:ser>
          <c:idx val="4"/>
          <c:order val="4"/>
          <c:tx>
            <c:strRef>
              <c:f>[棕榈油数据库.xlsx]GAPKI月报!$O$1:$O$2</c:f>
              <c:strCache>
                <c:ptCount val="1"/>
                <c:pt idx="0">
                  <c:v>2022年</c:v>
                </c:pt>
              </c:strCache>
            </c:strRef>
          </c:tx>
          <c:spPr>
            <a:ln w="28575" cap="rnd">
              <a:solidFill>
                <a:srgbClr val="70AD47"/>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[棕榈油数据库.xlsx]GAPKI月报!$O$3:$O$15</c:f>
              <c:numCache>
                <c:formatCode>0_ </c:formatCode>
                <c:ptCount val="12"/>
                <c:pt idx="0">
                  <c:v>422.8</c:v>
                </c:pt>
                <c:pt idx="1">
                  <c:v>383.4</c:v>
                </c:pt>
                <c:pt idx="2">
                  <c:v>415</c:v>
                </c:pt>
                <c:pt idx="3">
                  <c:v>425.5</c:v>
                </c:pt>
                <c:pt idx="4">
                  <c:v>341.4</c:v>
                </c:pt>
                <c:pt idx="5">
                  <c:v>361.9</c:v>
                </c:pt>
                <c:pt idx="6">
                  <c:v>380.3</c:v>
                </c:pt>
                <c:pt idx="7">
                  <c:v>430.6</c:v>
                </c:pt>
                <c:pt idx="8">
                  <c:v>498.7</c:v>
                </c:pt>
                <c:pt idx="9">
                  <c:v>500</c:v>
                </c:pt>
                <c:pt idx="10">
                  <c:v>493</c:v>
                </c:pt>
                <c:pt idx="11">
                  <c:v>471.7</c:v>
                </c:pt>
              </c:numCache>
            </c:numRef>
          </c:val>
          <c:smooth val="0"/>
        </c:ser>
        <c:ser>
          <c:idx val="5"/>
          <c:order val="5"/>
          <c:tx>
            <c:strRef>
              <c:f>[棕榈油数据库.xlsx]GAPKI月报!$P$1:$P$2</c:f>
              <c:strCache>
                <c:ptCount val="1"/>
                <c:pt idx="0">
                  <c:v>2023年</c:v>
                </c:pt>
              </c:strCache>
            </c:strRef>
          </c:tx>
          <c:spPr>
            <a:ln w="28575" cap="rnd">
              <a:solidFill>
                <a:srgbClr val="C00000"/>
              </a:solidFill>
              <a:round/>
            </a:ln>
            <a:effectLst/>
          </c:spPr>
          <c:marker>
            <c:symbol val="none"/>
          </c:marker>
          <c:dLbls>
            <c:delete val="1"/>
          </c:dLbls>
          <c:cat>
            <c:strRef>
              <c:f>[棕榈油数据库.xlsx]GAPKI月报!$J$3:$J$15</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[棕榈油数据库.xlsx]GAPKI月报!$P$3:$P$15</c:f>
              <c:numCache>
                <c:formatCode>0_ </c:formatCode>
                <c:ptCount val="12"/>
                <c:pt idx="0">
                  <c:v>426.1</c:v>
                </c:pt>
                <c:pt idx="1">
                  <c:v>425.2</c:v>
                </c:pt>
                <c:pt idx="2">
                  <c:v>476.2</c:v>
                </c:pt>
                <c:pt idx="3">
                  <c:v>451.9</c:v>
                </c:pt>
                <c:pt idx="4">
                  <c:v>508</c:v>
                </c:pt>
                <c:pt idx="5">
                  <c:v>442.1</c:v>
                </c:pt>
                <c:pt idx="6">
                  <c:v>477.1</c:v>
                </c:pt>
                <c:pt idx="7">
                  <c:v>422.1</c:v>
                </c:pt>
                <c:pt idx="8">
                  <c:v>453.7</c:v>
                </c:pt>
                <c:pt idx="9">
                  <c:v>495.3</c:v>
                </c:pt>
              </c:numCache>
            </c:numRef>
          </c:val>
          <c:smooth val="0"/>
        </c:ser>
        <c:dLbls>
          <c:showLegendKey val="0"/>
          <c:showVal val="0"/>
          <c:showCatName val="0"/>
          <c:showSerName val="0"/>
          <c:showPercent val="0"/>
          <c:showBubbleSize val="0"/>
        </c:dLbls>
        <c:marker val="0"/>
        <c:smooth val="0"/>
        <c:axId val="1326298031"/>
        <c:axId val="1326300943"/>
      </c:lineChart>
      <c:catAx>
        <c:axId val="1326298031"/>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26300943"/>
        <c:crosses val="autoZero"/>
        <c:auto val="1"/>
        <c:lblAlgn val="ctr"/>
        <c:lblOffset val="100"/>
        <c:noMultiLvlLbl val="0"/>
      </c:catAx>
      <c:valAx>
        <c:axId val="1326300943"/>
        <c:scaling>
          <c:orientation val="minMax"/>
          <c:min val="25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26298031"/>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[棕榈油数据库.xlsx]GAPKI月报!数据透视表4</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zh-CN" sz="1400" b="0" i="0" baseline="0">
                <a:effectLst/>
                <a:ea typeface="宋体" panose="02010600030101010101" pitchFamily="2" charset="-122"/>
              </a:rPr>
              <a:t>印度尼西亚棕榈油库存</a:t>
            </a:r>
            <a:r>
              <a:rPr lang="en-US" altLang="zh-CN" sz="1400" b="0" i="0" baseline="0">
                <a:effectLst/>
                <a:ea typeface="宋体" panose="02010600030101010101" pitchFamily="2" charset="-122"/>
              </a:rPr>
              <a:t>(</a:t>
            </a:r>
            <a:r>
              <a:rPr lang="zh-CN" altLang="zh-CN" sz="1400" b="0" i="0" baseline="0">
                <a:effectLst/>
                <a:ea typeface="宋体" panose="02010600030101010101" pitchFamily="2" charset="-122"/>
              </a:rPr>
              <a:t>万吨</a:t>
            </a:r>
            <a:r>
              <a:rPr lang="en-US" altLang="zh-CN" sz="1400" b="0" i="0" baseline="0">
                <a:effectLst/>
                <a:ea typeface="宋体" panose="02010600030101010101" pitchFamily="2" charset="-122"/>
              </a:rPr>
              <a:t>)</a:t>
            </a:r>
            <a:endParaRPr lang="en-US" altLang="zh-CN" sz="1400" b="0" i="0" baseline="0">
              <a:effectLst/>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[棕榈油数据库.xlsx]GAPKI月报!$K$58:$K$59</c:f>
              <c:strCache>
                <c:ptCount val="1"/>
                <c:pt idx="0">
                  <c:v>2018年</c:v>
                </c:pt>
              </c:strCache>
            </c:strRef>
          </c:tx>
          <c:spPr>
            <a:ln w="28575" cap="rnd">
              <a:solidFill>
                <a:srgbClr val="5B9BD5"/>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[棕榈油数据库.xlsx]GAPKI月报!$K$60:$K$72</c:f>
              <c:numCache>
                <c:formatCode>0_ </c:formatCode>
                <c:ptCount val="12"/>
                <c:pt idx="0">
                  <c:v>362.3</c:v>
                </c:pt>
                <c:pt idx="1">
                  <c:v>350.3</c:v>
                </c:pt>
                <c:pt idx="2">
                  <c:v>365</c:v>
                </c:pt>
                <c:pt idx="3">
                  <c:v>397.5</c:v>
                </c:pt>
                <c:pt idx="4">
                  <c:v>475.5</c:v>
                </c:pt>
                <c:pt idx="5">
                  <c:v>484.5</c:v>
                </c:pt>
                <c:pt idx="6">
                  <c:v>490.1</c:v>
                </c:pt>
                <c:pt idx="7">
                  <c:v>459.2</c:v>
                </c:pt>
                <c:pt idx="8">
                  <c:v>460.2</c:v>
                </c:pt>
                <c:pt idx="9">
                  <c:v>440.7</c:v>
                </c:pt>
                <c:pt idx="10">
                  <c:v>389</c:v>
                </c:pt>
                <c:pt idx="11">
                  <c:v>326.1</c:v>
                </c:pt>
              </c:numCache>
            </c:numRef>
          </c:val>
          <c:smooth val="0"/>
        </c:ser>
        <c:ser>
          <c:idx val="1"/>
          <c:order val="1"/>
          <c:tx>
            <c:strRef>
              <c:f>[棕榈油数据库.xlsx]GAPKI月报!$L$58:$L$59</c:f>
              <c:strCache>
                <c:ptCount val="1"/>
                <c:pt idx="0">
                  <c:v>2019年</c:v>
                </c:pt>
              </c:strCache>
            </c:strRef>
          </c:tx>
          <c:spPr>
            <a:ln w="28575" cap="rnd">
              <a:solidFill>
                <a:srgbClr val="ED7D31"/>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[棕榈油数据库.xlsx]GAPKI月报!$L$60:$L$72</c:f>
              <c:numCache>
                <c:formatCode>0_ </c:formatCode>
                <c:ptCount val="12"/>
                <c:pt idx="0">
                  <c:v>302</c:v>
                </c:pt>
                <c:pt idx="1">
                  <c:v>250.2</c:v>
                </c:pt>
                <c:pt idx="2">
                  <c:v>243.2</c:v>
                </c:pt>
                <c:pt idx="3">
                  <c:v>317.9</c:v>
                </c:pt>
                <c:pt idx="4">
                  <c:v>352.5</c:v>
                </c:pt>
                <c:pt idx="5">
                  <c:v>355.2</c:v>
                </c:pt>
                <c:pt idx="6">
                  <c:v>351.5</c:v>
                </c:pt>
                <c:pt idx="7">
                  <c:v>381.4</c:v>
                </c:pt>
                <c:pt idx="8">
                  <c:v>373.2</c:v>
                </c:pt>
                <c:pt idx="9">
                  <c:v>371.3</c:v>
                </c:pt>
                <c:pt idx="10">
                  <c:v>313.6</c:v>
                </c:pt>
                <c:pt idx="11">
                  <c:v>459.7</c:v>
                </c:pt>
              </c:numCache>
            </c:numRef>
          </c:val>
          <c:smooth val="0"/>
        </c:ser>
        <c:ser>
          <c:idx val="2"/>
          <c:order val="2"/>
          <c:tx>
            <c:strRef>
              <c:f>[棕榈油数据库.xlsx]GAPKI月报!$M$58:$M$59</c:f>
              <c:strCache>
                <c:ptCount val="1"/>
                <c:pt idx="0">
                  <c:v>2020年</c:v>
                </c:pt>
              </c:strCache>
            </c:strRef>
          </c:tx>
          <c:spPr>
            <a:ln w="28575" cap="rnd">
              <a:solidFill>
                <a:srgbClr val="A5A5A5"/>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[棕榈油数据库.xlsx]GAPKI月报!$M$60:$M$72</c:f>
              <c:numCache>
                <c:formatCode>0_ </c:formatCode>
                <c:ptCount val="12"/>
                <c:pt idx="0">
                  <c:v>452</c:v>
                </c:pt>
                <c:pt idx="1">
                  <c:v>404</c:v>
                </c:pt>
                <c:pt idx="2">
                  <c:v>338</c:v>
                </c:pt>
                <c:pt idx="3">
                  <c:v>336</c:v>
                </c:pt>
                <c:pt idx="4">
                  <c:v>354</c:v>
                </c:pt>
                <c:pt idx="5">
                  <c:v>396</c:v>
                </c:pt>
                <c:pt idx="6">
                  <c:v>362</c:v>
                </c:pt>
                <c:pt idx="7">
                  <c:v>437</c:v>
                </c:pt>
                <c:pt idx="8">
                  <c:v>534.3</c:v>
                </c:pt>
                <c:pt idx="9">
                  <c:v>608</c:v>
                </c:pt>
                <c:pt idx="10">
                  <c:v>582.7</c:v>
                </c:pt>
                <c:pt idx="11">
                  <c:v>486.7</c:v>
                </c:pt>
              </c:numCache>
            </c:numRef>
          </c:val>
          <c:smooth val="0"/>
        </c:ser>
        <c:ser>
          <c:idx val="3"/>
          <c:order val="3"/>
          <c:tx>
            <c:strRef>
              <c:f>[棕榈油数据库.xlsx]GAPKI月报!$N$58:$N$59</c:f>
              <c:strCache>
                <c:ptCount val="1"/>
                <c:pt idx="0">
                  <c:v>2021年</c:v>
                </c:pt>
              </c:strCache>
            </c:strRef>
          </c:tx>
          <c:spPr>
            <a:ln w="28575" cap="rnd">
              <a:solidFill>
                <a:srgbClr val="FFC000"/>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[棕榈油数据库.xlsx]GAPKI月报!$N$60:$N$72</c:f>
              <c:numCache>
                <c:formatCode>0_ </c:formatCode>
                <c:ptCount val="12"/>
                <c:pt idx="0">
                  <c:v>438</c:v>
                </c:pt>
                <c:pt idx="1">
                  <c:v>414</c:v>
                </c:pt>
                <c:pt idx="2">
                  <c:v>340</c:v>
                </c:pt>
                <c:pt idx="3">
                  <c:v>328</c:v>
                </c:pt>
                <c:pt idx="4">
                  <c:v>307</c:v>
                </c:pt>
                <c:pt idx="5">
                  <c:v>430</c:v>
                </c:pt>
                <c:pt idx="6">
                  <c:v>458</c:v>
                </c:pt>
                <c:pt idx="7">
                  <c:v>348</c:v>
                </c:pt>
                <c:pt idx="8">
                  <c:v>367</c:v>
                </c:pt>
                <c:pt idx="9">
                  <c:v>340</c:v>
                </c:pt>
                <c:pt idx="10">
                  <c:v>389</c:v>
                </c:pt>
                <c:pt idx="11">
                  <c:v>412.9</c:v>
                </c:pt>
              </c:numCache>
            </c:numRef>
          </c:val>
          <c:smooth val="0"/>
        </c:ser>
        <c:ser>
          <c:idx val="4"/>
          <c:order val="4"/>
          <c:tx>
            <c:strRef>
              <c:f>[棕榈油数据库.xlsx]GAPKI月报!$O$58:$O$59</c:f>
              <c:strCache>
                <c:ptCount val="1"/>
                <c:pt idx="0">
                  <c:v>2022年</c:v>
                </c:pt>
              </c:strCache>
            </c:strRef>
          </c:tx>
          <c:spPr>
            <a:ln w="28575" cap="rnd">
              <a:solidFill>
                <a:srgbClr val="70AD47"/>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[棕榈油数据库.xlsx]GAPKI月报!$O$60:$O$72</c:f>
              <c:numCache>
                <c:formatCode>0_ </c:formatCode>
                <c:ptCount val="12"/>
                <c:pt idx="0">
                  <c:v>468.7</c:v>
                </c:pt>
                <c:pt idx="1">
                  <c:v>505.1</c:v>
                </c:pt>
                <c:pt idx="2">
                  <c:v>568.3</c:v>
                </c:pt>
                <c:pt idx="3">
                  <c:v>610.3</c:v>
                </c:pt>
                <c:pt idx="4">
                  <c:v>723.3</c:v>
                </c:pt>
                <c:pt idx="5">
                  <c:v>668.8</c:v>
                </c:pt>
                <c:pt idx="6">
                  <c:v>590.5</c:v>
                </c:pt>
                <c:pt idx="7">
                  <c:v>403.6</c:v>
                </c:pt>
                <c:pt idx="8">
                  <c:v>402.5</c:v>
                </c:pt>
                <c:pt idx="9">
                  <c:v>337.6</c:v>
                </c:pt>
                <c:pt idx="10">
                  <c:v>353.3</c:v>
                </c:pt>
                <c:pt idx="11">
                  <c:v>356.5</c:v>
                </c:pt>
              </c:numCache>
            </c:numRef>
          </c:val>
          <c:smooth val="0"/>
        </c:ser>
        <c:ser>
          <c:idx val="5"/>
          <c:order val="5"/>
          <c:tx>
            <c:strRef>
              <c:f>[棕榈油数据库.xlsx]GAPKI月报!$P$58:$P$59</c:f>
              <c:strCache>
                <c:ptCount val="1"/>
                <c:pt idx="0">
                  <c:v>2023年</c:v>
                </c:pt>
              </c:strCache>
            </c:strRef>
          </c:tx>
          <c:spPr>
            <a:ln w="28575" cap="rnd">
              <a:solidFill>
                <a:srgbClr val="C00000"/>
              </a:solidFill>
              <a:round/>
            </a:ln>
            <a:effectLst/>
          </c:spPr>
          <c:marker>
            <c:symbol val="none"/>
          </c:marker>
          <c:dLbls>
            <c:delete val="1"/>
          </c:dLbls>
          <c:cat>
            <c:strRef>
              <c:f>[棕榈油数据库.xlsx]GAPKI月报!$J$60:$J$72</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[棕榈油数据库.xlsx]GAPKI月报!$P$60:$P$72</c:f>
              <c:numCache>
                <c:formatCode>0_ </c:formatCode>
                <c:ptCount val="12"/>
                <c:pt idx="0">
                  <c:v>323</c:v>
                </c:pt>
                <c:pt idx="1">
                  <c:v>276.5</c:v>
                </c:pt>
                <c:pt idx="2">
                  <c:v>313.8</c:v>
                </c:pt>
                <c:pt idx="3">
                  <c:v>363.3</c:v>
                </c:pt>
                <c:pt idx="4">
                  <c:v>467.3</c:v>
                </c:pt>
                <c:pt idx="5">
                  <c:v>368.5</c:v>
                </c:pt>
                <c:pt idx="6">
                  <c:v>312.8</c:v>
                </c:pt>
                <c:pt idx="7">
                  <c:v>324.4</c:v>
                </c:pt>
                <c:pt idx="8">
                  <c:v>310.3</c:v>
                </c:pt>
                <c:pt idx="9">
                  <c:v>287.4</c:v>
                </c:pt>
              </c:numCache>
            </c:numRef>
          </c:val>
          <c:smooth val="0"/>
        </c:ser>
        <c:dLbls>
          <c:showLegendKey val="0"/>
          <c:showVal val="0"/>
          <c:showCatName val="0"/>
          <c:showSerName val="0"/>
          <c:showPercent val="0"/>
          <c:showBubbleSize val="0"/>
        </c:dLbls>
        <c:marker val="0"/>
        <c:smooth val="0"/>
        <c:axId val="1338478543"/>
        <c:axId val="1338478959"/>
      </c:lineChart>
      <c:catAx>
        <c:axId val="1338478543"/>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38478959"/>
        <c:crosses val="autoZero"/>
        <c:auto val="1"/>
        <c:lblAlgn val="ctr"/>
        <c:lblOffset val="100"/>
        <c:noMultiLvlLbl val="0"/>
      </c:catAx>
      <c:valAx>
        <c:axId val="1338478959"/>
        <c:scaling>
          <c:orientation val="minMax"/>
          <c:min val="10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38478543"/>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prstDash val="sysDash"/>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[棕榈油数据库.xlsx]GAPKI月报!数据透视表2</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zh-CN" sz="1400" b="0" i="0" baseline="0">
                <a:effectLst/>
                <a:ea typeface="宋体" panose="02010600030101010101" pitchFamily="2" charset="-122"/>
              </a:rPr>
              <a:t>印度尼西亚棕榈油出口</a:t>
            </a:r>
            <a:r>
              <a:rPr lang="en-US" altLang="zh-CN" sz="1400" b="0" i="0" baseline="0">
                <a:effectLst/>
                <a:ea typeface="宋体" panose="02010600030101010101" pitchFamily="2" charset="-122"/>
              </a:rPr>
              <a:t>(</a:t>
            </a:r>
            <a:r>
              <a:rPr lang="zh-CN" altLang="zh-CN" sz="1400" b="0" i="0" baseline="0">
                <a:effectLst/>
                <a:ea typeface="宋体" panose="02010600030101010101" pitchFamily="2" charset="-122"/>
              </a:rPr>
              <a:t>万吨</a:t>
            </a:r>
            <a:r>
              <a:rPr lang="en-US" altLang="zh-CN" sz="1400" b="0" i="0" baseline="0">
                <a:effectLst/>
                <a:ea typeface="宋体" panose="02010600030101010101" pitchFamily="2" charset="-122"/>
              </a:rPr>
              <a:t>)</a:t>
            </a:r>
            <a:endParaRPr lang="en-US" altLang="zh-CN" sz="1400" b="0" i="0" baseline="0">
              <a:effectLst/>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[棕榈油数据库.xlsx]GAPKI月报!$K$20:$K$21</c:f>
              <c:strCache>
                <c:ptCount val="1"/>
                <c:pt idx="0">
                  <c:v>2018年</c:v>
                </c:pt>
              </c:strCache>
            </c:strRef>
          </c:tx>
          <c:spPr>
            <a:ln w="28575" cap="rnd">
              <a:solidFill>
                <a:srgbClr val="5B9BD5"/>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[棕榈油数据库.xlsx]GAPKI月报!$K$22:$K$34</c:f>
              <c:numCache>
                <c:formatCode>0_ </c:formatCode>
                <c:ptCount val="12"/>
                <c:pt idx="0">
                  <c:v>283.6</c:v>
                </c:pt>
                <c:pt idx="1">
                  <c:v>247.9</c:v>
                </c:pt>
                <c:pt idx="2">
                  <c:v>252.7</c:v>
                </c:pt>
                <c:pt idx="3">
                  <c:v>239.4</c:v>
                </c:pt>
                <c:pt idx="4">
                  <c:v>233.3</c:v>
                </c:pt>
                <c:pt idx="5">
                  <c:v>273.2</c:v>
                </c:pt>
                <c:pt idx="6">
                  <c:v>321.9</c:v>
                </c:pt>
                <c:pt idx="7">
                  <c:v>329.7</c:v>
                </c:pt>
                <c:pt idx="8">
                  <c:v>318.8</c:v>
                </c:pt>
                <c:pt idx="9">
                  <c:v>335.2</c:v>
                </c:pt>
                <c:pt idx="10">
                  <c:v>321.9</c:v>
                </c:pt>
                <c:pt idx="11">
                  <c:v>313.2</c:v>
                </c:pt>
              </c:numCache>
            </c:numRef>
          </c:val>
          <c:smooth val="0"/>
        </c:ser>
        <c:ser>
          <c:idx val="1"/>
          <c:order val="1"/>
          <c:tx>
            <c:strRef>
              <c:f>[棕榈油数据库.xlsx]GAPKI月报!$L$20:$L$21</c:f>
              <c:strCache>
                <c:ptCount val="1"/>
                <c:pt idx="0">
                  <c:v>2019年</c:v>
                </c:pt>
              </c:strCache>
            </c:strRef>
          </c:tx>
          <c:spPr>
            <a:ln w="28575" cap="rnd">
              <a:solidFill>
                <a:srgbClr val="ED7D31"/>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[棕榈油数据库.xlsx]GAPKI月报!$L$22:$L$34</c:f>
              <c:numCache>
                <c:formatCode>0_ </c:formatCode>
                <c:ptCount val="12"/>
                <c:pt idx="0">
                  <c:v>325.4</c:v>
                </c:pt>
                <c:pt idx="1">
                  <c:v>288</c:v>
                </c:pt>
                <c:pt idx="2">
                  <c:v>296.1</c:v>
                </c:pt>
                <c:pt idx="3">
                  <c:v>243.9</c:v>
                </c:pt>
                <c:pt idx="4">
                  <c:v>278.8</c:v>
                </c:pt>
                <c:pt idx="5">
                  <c:v>252.2</c:v>
                </c:pt>
                <c:pt idx="6">
                  <c:v>291.6</c:v>
                </c:pt>
                <c:pt idx="7">
                  <c:v>289.1</c:v>
                </c:pt>
                <c:pt idx="8">
                  <c:v>326.4</c:v>
                </c:pt>
                <c:pt idx="9">
                  <c:v>304.1</c:v>
                </c:pt>
                <c:pt idx="10">
                  <c:v>312.7</c:v>
                </c:pt>
                <c:pt idx="11">
                  <c:v>328.3</c:v>
                </c:pt>
              </c:numCache>
            </c:numRef>
          </c:val>
          <c:smooth val="0"/>
        </c:ser>
        <c:ser>
          <c:idx val="2"/>
          <c:order val="2"/>
          <c:tx>
            <c:strRef>
              <c:f>[棕榈油数据库.xlsx]GAPKI月报!$M$20:$M$21</c:f>
              <c:strCache>
                <c:ptCount val="1"/>
                <c:pt idx="0">
                  <c:v>2020年</c:v>
                </c:pt>
              </c:strCache>
            </c:strRef>
          </c:tx>
          <c:spPr>
            <a:ln w="28575" cap="rnd">
              <a:solidFill>
                <a:srgbClr val="A5A5A5"/>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[棕榈油数据库.xlsx]GAPKI月报!$M$22:$M$34</c:f>
              <c:numCache>
                <c:formatCode>0_ </c:formatCode>
                <c:ptCount val="12"/>
                <c:pt idx="0">
                  <c:v>240</c:v>
                </c:pt>
                <c:pt idx="1">
                  <c:v>254</c:v>
                </c:pt>
                <c:pt idx="2">
                  <c:v>273</c:v>
                </c:pt>
                <c:pt idx="3">
                  <c:v>265</c:v>
                </c:pt>
                <c:pt idx="4">
                  <c:v>243</c:v>
                </c:pt>
                <c:pt idx="5">
                  <c:v>276</c:v>
                </c:pt>
                <c:pt idx="6">
                  <c:v>313</c:v>
                </c:pt>
                <c:pt idx="7">
                  <c:v>268</c:v>
                </c:pt>
                <c:pt idx="8">
                  <c:v>276.3</c:v>
                </c:pt>
                <c:pt idx="9">
                  <c:v>303</c:v>
                </c:pt>
                <c:pt idx="10">
                  <c:v>339.1</c:v>
                </c:pt>
                <c:pt idx="11">
                  <c:v>350.9</c:v>
                </c:pt>
              </c:numCache>
            </c:numRef>
          </c:val>
          <c:smooth val="0"/>
        </c:ser>
        <c:ser>
          <c:idx val="3"/>
          <c:order val="3"/>
          <c:tx>
            <c:strRef>
              <c:f>[棕榈油数据库.xlsx]GAPKI月报!$N$20:$N$21</c:f>
              <c:strCache>
                <c:ptCount val="1"/>
                <c:pt idx="0">
                  <c:v>2021年</c:v>
                </c:pt>
              </c:strCache>
            </c:strRef>
          </c:tx>
          <c:spPr>
            <a:ln w="28575" cap="rnd">
              <a:solidFill>
                <a:srgbClr val="FFC000"/>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[棕榈油数据库.xlsx]GAPKI月报!$N$22:$N$34</c:f>
              <c:numCache>
                <c:formatCode>0_ </c:formatCode>
                <c:ptCount val="12"/>
                <c:pt idx="0">
                  <c:v>286</c:v>
                </c:pt>
                <c:pt idx="1">
                  <c:v>207</c:v>
                </c:pt>
                <c:pt idx="2">
                  <c:v>322</c:v>
                </c:pt>
                <c:pt idx="3">
                  <c:v>263</c:v>
                </c:pt>
                <c:pt idx="4">
                  <c:v>295</c:v>
                </c:pt>
                <c:pt idx="5">
                  <c:v>202</c:v>
                </c:pt>
                <c:pt idx="6">
                  <c:v>271</c:v>
                </c:pt>
                <c:pt idx="7">
                  <c:v>423</c:v>
                </c:pt>
                <c:pt idx="8">
                  <c:v>288</c:v>
                </c:pt>
                <c:pt idx="9">
                  <c:v>321</c:v>
                </c:pt>
                <c:pt idx="10">
                  <c:v>232</c:v>
                </c:pt>
                <c:pt idx="11">
                  <c:v>246</c:v>
                </c:pt>
              </c:numCache>
            </c:numRef>
          </c:val>
          <c:smooth val="0"/>
        </c:ser>
        <c:ser>
          <c:idx val="4"/>
          <c:order val="4"/>
          <c:tx>
            <c:strRef>
              <c:f>[棕榈油数据库.xlsx]GAPKI月报!$O$20:$O$21</c:f>
              <c:strCache>
                <c:ptCount val="1"/>
                <c:pt idx="0">
                  <c:v>2022年</c:v>
                </c:pt>
              </c:strCache>
            </c:strRef>
          </c:tx>
          <c:spPr>
            <a:ln w="28575" cap="rnd">
              <a:solidFill>
                <a:srgbClr val="70AD47"/>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[棕榈油数据库.xlsx]GAPKI月报!$O$22:$O$34</c:f>
              <c:numCache>
                <c:formatCode>0_ </c:formatCode>
                <c:ptCount val="12"/>
                <c:pt idx="0">
                  <c:v>217.9</c:v>
                </c:pt>
                <c:pt idx="1">
                  <c:v>209.8</c:v>
                </c:pt>
                <c:pt idx="2">
                  <c:v>201.8</c:v>
                </c:pt>
                <c:pt idx="3">
                  <c:v>208.9</c:v>
                </c:pt>
                <c:pt idx="4">
                  <c:v>67.8</c:v>
                </c:pt>
                <c:pt idx="5">
                  <c:v>233.4</c:v>
                </c:pt>
                <c:pt idx="6">
                  <c:v>270.5</c:v>
                </c:pt>
                <c:pt idx="7">
                  <c:v>433.4</c:v>
                </c:pt>
                <c:pt idx="8">
                  <c:v>318.3</c:v>
                </c:pt>
                <c:pt idx="9">
                  <c:v>365.4</c:v>
                </c:pt>
                <c:pt idx="10">
                  <c:v>285</c:v>
                </c:pt>
                <c:pt idx="11">
                  <c:v>275.4</c:v>
                </c:pt>
              </c:numCache>
            </c:numRef>
          </c:val>
          <c:smooth val="0"/>
        </c:ser>
        <c:ser>
          <c:idx val="5"/>
          <c:order val="5"/>
          <c:tx>
            <c:strRef>
              <c:f>[棕榈油数据库.xlsx]GAPKI月报!$P$20:$P$21</c:f>
              <c:strCache>
                <c:ptCount val="1"/>
                <c:pt idx="0">
                  <c:v>2023年</c:v>
                </c:pt>
              </c:strCache>
            </c:strRef>
          </c:tx>
          <c:spPr>
            <a:ln w="28575" cap="rnd">
              <a:solidFill>
                <a:srgbClr val="C00000"/>
              </a:solidFill>
              <a:round/>
            </a:ln>
            <a:effectLst/>
          </c:spPr>
          <c:marker>
            <c:symbol val="none"/>
          </c:marker>
          <c:dLbls>
            <c:delete val="1"/>
          </c:dLbls>
          <c:cat>
            <c:strRef>
              <c:f>[棕榈油数据库.xlsx]GAPKI月报!$J$22:$J$34</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[棕榈油数据库.xlsx]GAPKI月报!$P$22:$P$34</c:f>
              <c:numCache>
                <c:formatCode>0_ </c:formatCode>
                <c:ptCount val="12"/>
                <c:pt idx="0">
                  <c:v>294.6</c:v>
                </c:pt>
                <c:pt idx="1">
                  <c:v>291.2</c:v>
                </c:pt>
                <c:pt idx="2">
                  <c:v>264.1</c:v>
                </c:pt>
                <c:pt idx="3">
                  <c:v>213.4</c:v>
                </c:pt>
                <c:pt idx="4">
                  <c:v>223</c:v>
                </c:pt>
                <c:pt idx="5">
                  <c:v>345</c:v>
                </c:pt>
                <c:pt idx="6">
                  <c:v>351.9</c:v>
                </c:pt>
                <c:pt idx="7">
                  <c:v>207.3</c:v>
                </c:pt>
                <c:pt idx="8">
                  <c:v>269.3</c:v>
                </c:pt>
                <c:pt idx="9">
                  <c:v>300.1</c:v>
                </c:pt>
              </c:numCache>
            </c:numRef>
          </c:val>
          <c:smooth val="0"/>
        </c:ser>
        <c:dLbls>
          <c:showLegendKey val="0"/>
          <c:showVal val="0"/>
          <c:showCatName val="0"/>
          <c:showSerName val="0"/>
          <c:showPercent val="0"/>
          <c:showBubbleSize val="0"/>
        </c:dLbls>
        <c:marker val="0"/>
        <c:smooth val="0"/>
        <c:axId val="1322029039"/>
        <c:axId val="1322027791"/>
      </c:lineChart>
      <c:catAx>
        <c:axId val="1322029039"/>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22027791"/>
        <c:crosses val="autoZero"/>
        <c:auto val="1"/>
        <c:lblAlgn val="ctr"/>
        <c:lblOffset val="100"/>
        <c:noMultiLvlLbl val="0"/>
      </c:catAx>
      <c:valAx>
        <c:axId val="1322027791"/>
        <c:scaling>
          <c:orientation val="minMax"/>
          <c:min val="5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1322029039"/>
        <c:crosses val="autoZero"/>
        <c:crossBetween val="between"/>
        <c:majorUnit val="50"/>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[棕榈油数据库.xlsx]周 棕榈油!数据透视表6</c:name>
    <c:fmtId val="-1"/>
  </c:pivotSource>
  <c:chart>
    <c:title>
      <c:tx>
        <c:rich>
          <a:bodyPr rot="0" spcFirstLastPara="0" vertOverflow="ellipsis" vert="horz" wrap="square" anchor="ctr" anchorCtr="1"/>
          <a:lstStyle/>
          <a:p>
            <a:pPr defTabSz="914400">
              <a:defRPr lang="zh-CN" sz="16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sz="1600">
                <a:ea typeface="宋体" panose="02010600030101010101" pitchFamily="2" charset="-122"/>
              </a:rPr>
              <a:t>棕榈油库存</a:t>
            </a:r>
            <a:r>
              <a:rPr lang="en-US" altLang="zh-CN" sz="1600">
                <a:ea typeface="宋体" panose="02010600030101010101" pitchFamily="2" charset="-122"/>
              </a:rPr>
              <a:t>(</a:t>
            </a:r>
            <a:r>
              <a:rPr altLang="en-US" sz="1600">
                <a:ea typeface="宋体" panose="02010600030101010101" pitchFamily="2" charset="-122"/>
              </a:rPr>
              <a:t>万吨</a:t>
            </a:r>
            <a:r>
              <a:rPr lang="en-US" altLang="zh-CN" sz="1600">
                <a:ea typeface="宋体" panose="02010600030101010101" pitchFamily="2" charset="-122"/>
              </a:rPr>
              <a:t>)</a:t>
            </a:r>
            <a:endParaRPr lang="en-US" altLang="zh-CN" sz="1600">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'[棕榈油数据库.xlsx]周 棕榈油'!$F$2:$F$3</c:f>
              <c:strCache>
                <c:ptCount val="1"/>
                <c:pt idx="0">
                  <c:v>2018年</c:v>
                </c:pt>
              </c:strCache>
            </c:strRef>
          </c:tx>
          <c:spPr>
            <a:ln w="28575" cap="rnd">
              <a:solidFill>
                <a:srgbClr val="5B9BD5"/>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棕榈油'!$F$4:$F$309</c:f>
              <c:numCache>
                <c:formatCode>General</c:formatCode>
                <c:ptCount val="305"/>
                <c:pt idx="3" c:formatCode="0_ ">
                  <c:v>61.65</c:v>
                </c:pt>
                <c:pt idx="9" c:formatCode="0_ ">
                  <c:v>59.13</c:v>
                </c:pt>
                <c:pt idx="15" c:formatCode="0_ ">
                  <c:v>60.99</c:v>
                </c:pt>
                <c:pt idx="19" c:formatCode="0_ ">
                  <c:v>61.77</c:v>
                </c:pt>
                <c:pt idx="24" c:formatCode="0_ ">
                  <c:v>61.74</c:v>
                </c:pt>
                <c:pt idx="29" c:formatCode="0_ ">
                  <c:v>62.16</c:v>
                </c:pt>
                <c:pt idx="40" c:formatCode="0_ ">
                  <c:v>62.84</c:v>
                </c:pt>
                <c:pt idx="46" c:formatCode="0_ ">
                  <c:v>64.65</c:v>
                </c:pt>
                <c:pt idx="52" c:formatCode="0_ ">
                  <c:v>67.43</c:v>
                </c:pt>
                <c:pt idx="58" c:formatCode="0_ ">
                  <c:v>69.69</c:v>
                </c:pt>
                <c:pt idx="64" c:formatCode="0_ ">
                  <c:v>68.25</c:v>
                </c:pt>
                <c:pt idx="70" c:formatCode="0_ ">
                  <c:v>71.76</c:v>
                </c:pt>
                <c:pt idx="76" c:formatCode="0_ ">
                  <c:v>73.61</c:v>
                </c:pt>
                <c:pt idx="82" c:formatCode="0_ ">
                  <c:v>72.305</c:v>
                </c:pt>
                <c:pt idx="88" c:formatCode="0_ ">
                  <c:v>75.01</c:v>
                </c:pt>
                <c:pt idx="94" c:formatCode="0_ ">
                  <c:v>72.39</c:v>
                </c:pt>
                <c:pt idx="100" c:formatCode="0_ ">
                  <c:v>74.11</c:v>
                </c:pt>
                <c:pt idx="106" c:formatCode="0_ ">
                  <c:v>67.55</c:v>
                </c:pt>
                <c:pt idx="112" c:formatCode="0_ ">
                  <c:v>67.43</c:v>
                </c:pt>
                <c:pt idx="118" c:formatCode="0_ ">
                  <c:v>67.17</c:v>
                </c:pt>
                <c:pt idx="124" c:formatCode="0_ ">
                  <c:v>64</c:v>
                </c:pt>
                <c:pt idx="130" c:formatCode="0_ ">
                  <c:v>67.26</c:v>
                </c:pt>
                <c:pt idx="136" c:formatCode="0_ ">
                  <c:v>63.92</c:v>
                </c:pt>
                <c:pt idx="142" c:formatCode="0_ ">
                  <c:v>67.05</c:v>
                </c:pt>
                <c:pt idx="148" c:formatCode="0_ ">
                  <c:v>61.31</c:v>
                </c:pt>
                <c:pt idx="154" c:formatCode="0_ ">
                  <c:v>63.75</c:v>
                </c:pt>
                <c:pt idx="160" c:formatCode="0_ ">
                  <c:v>60.69</c:v>
                </c:pt>
                <c:pt idx="166" c:formatCode="0_ ">
                  <c:v>58.86</c:v>
                </c:pt>
                <c:pt idx="172" c:formatCode="0_ ">
                  <c:v>61.01</c:v>
                </c:pt>
                <c:pt idx="178" c:formatCode="0_ ">
                  <c:v>60.2</c:v>
                </c:pt>
                <c:pt idx="184" c:formatCode="0_ ">
                  <c:v>55.87</c:v>
                </c:pt>
                <c:pt idx="190" c:formatCode="0_ ">
                  <c:v>48.9</c:v>
                </c:pt>
                <c:pt idx="196" c:formatCode="0_ ">
                  <c:v>42.89</c:v>
                </c:pt>
                <c:pt idx="202" c:formatCode="0_ ">
                  <c:v>45.44</c:v>
                </c:pt>
                <c:pt idx="208" c:formatCode="0_ ">
                  <c:v>45.115</c:v>
                </c:pt>
                <c:pt idx="214" c:formatCode="0_ ">
                  <c:v>47.635</c:v>
                </c:pt>
                <c:pt idx="220" c:formatCode="0_ ">
                  <c:v>48.11</c:v>
                </c:pt>
                <c:pt idx="226" c:formatCode="0_ ">
                  <c:v>46.98</c:v>
                </c:pt>
                <c:pt idx="235" c:formatCode="0_ ">
                  <c:v>45.2</c:v>
                </c:pt>
                <c:pt idx="241" c:formatCode="0_ ">
                  <c:v>47.03</c:v>
                </c:pt>
                <c:pt idx="247" c:formatCode="0_ ">
                  <c:v>46.9</c:v>
                </c:pt>
                <c:pt idx="253" c:formatCode="0_ ">
                  <c:v>42.12</c:v>
                </c:pt>
                <c:pt idx="259" c:formatCode="0_ ">
                  <c:v>43.94</c:v>
                </c:pt>
                <c:pt idx="265" c:formatCode="0_ ">
                  <c:v>47.01</c:v>
                </c:pt>
                <c:pt idx="271" c:formatCode="0_ ">
                  <c:v>44.02</c:v>
                </c:pt>
                <c:pt idx="277" c:formatCode="0_ ">
                  <c:v>44.47</c:v>
                </c:pt>
                <c:pt idx="283" c:formatCode="0_ ">
                  <c:v>48.42</c:v>
                </c:pt>
                <c:pt idx="289" c:formatCode="0_ ">
                  <c:v>49.02</c:v>
                </c:pt>
                <c:pt idx="295" c:formatCode="0_ ">
                  <c:v>47.6464</c:v>
                </c:pt>
                <c:pt idx="301" c:formatCode="0_ ">
                  <c:v>48.11</c:v>
                </c:pt>
              </c:numCache>
            </c:numRef>
          </c:val>
          <c:smooth val="0"/>
        </c:ser>
        <c:ser>
          <c:idx val="1"/>
          <c:order val="1"/>
          <c:tx>
            <c:strRef>
              <c:f>'[棕榈油数据库.xlsx]周 棕榈油'!$G$2:$G$3</c:f>
              <c:strCache>
                <c:ptCount val="1"/>
                <c:pt idx="0">
                  <c:v>2019年</c:v>
                </c:pt>
              </c:strCache>
            </c:strRef>
          </c:tx>
          <c:spPr>
            <a:ln w="28575" cap="rnd">
              <a:solidFill>
                <a:srgbClr val="ED7D31"/>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棕榈油'!$G$4:$G$309</c:f>
              <c:numCache>
                <c:formatCode>General</c:formatCode>
                <c:ptCount val="305"/>
                <c:pt idx="2" c:formatCode="0_ ">
                  <c:v>50.13</c:v>
                </c:pt>
                <c:pt idx="8" c:formatCode="0_ ">
                  <c:v>52.24</c:v>
                </c:pt>
                <c:pt idx="14" c:formatCode="0_ ">
                  <c:v>63.24</c:v>
                </c:pt>
                <c:pt idx="18" c:formatCode="0_ ">
                  <c:v>67.5</c:v>
                </c:pt>
                <c:pt idx="33" c:formatCode="0_ ">
                  <c:v>77.72</c:v>
                </c:pt>
                <c:pt idx="39" c:formatCode="0_ ">
                  <c:v>78.29</c:v>
                </c:pt>
                <c:pt idx="45" c:formatCode="0_ ">
                  <c:v>77.86</c:v>
                </c:pt>
                <c:pt idx="51" c:formatCode="0_ ">
                  <c:v>78.43</c:v>
                </c:pt>
                <c:pt idx="57" c:formatCode="0_ ">
                  <c:v>75.55</c:v>
                </c:pt>
                <c:pt idx="63" c:formatCode="0_ ">
                  <c:v>73.1</c:v>
                </c:pt>
                <c:pt idx="69" c:formatCode="0_ ">
                  <c:v>78.93</c:v>
                </c:pt>
                <c:pt idx="75" c:formatCode="0_ ">
                  <c:v>78.78</c:v>
                </c:pt>
                <c:pt idx="81" c:formatCode="0_ ">
                  <c:v>79.72</c:v>
                </c:pt>
                <c:pt idx="87" c:formatCode="0_ ">
                  <c:v>79.2</c:v>
                </c:pt>
                <c:pt idx="93" c:formatCode="0_ ">
                  <c:v>81.69</c:v>
                </c:pt>
                <c:pt idx="99" c:formatCode="0_ ">
                  <c:v>78.7</c:v>
                </c:pt>
                <c:pt idx="105" c:formatCode="0_ ">
                  <c:v>87.15</c:v>
                </c:pt>
                <c:pt idx="111" c:formatCode="0_ ">
                  <c:v>82.4</c:v>
                </c:pt>
                <c:pt idx="117" c:formatCode="0_ ">
                  <c:v>77.48</c:v>
                </c:pt>
                <c:pt idx="123" c:formatCode="0_ ">
                  <c:v>76.95</c:v>
                </c:pt>
                <c:pt idx="129" c:formatCode="0_ ">
                  <c:v>76.25</c:v>
                </c:pt>
                <c:pt idx="135" c:formatCode="0_ ">
                  <c:v>72.95</c:v>
                </c:pt>
                <c:pt idx="141" c:formatCode="0_ ">
                  <c:v>72.45</c:v>
                </c:pt>
                <c:pt idx="147" c:formatCode="0_ ">
                  <c:v>67.29</c:v>
                </c:pt>
                <c:pt idx="153" c:formatCode="0_ ">
                  <c:v>71.3</c:v>
                </c:pt>
                <c:pt idx="159" c:formatCode="0_ ">
                  <c:v>69.11</c:v>
                </c:pt>
                <c:pt idx="165" c:formatCode="0_ ">
                  <c:v>74.67</c:v>
                </c:pt>
                <c:pt idx="171" c:formatCode="0_ ">
                  <c:v>70.65</c:v>
                </c:pt>
                <c:pt idx="177" c:formatCode="0_ ">
                  <c:v>69.1</c:v>
                </c:pt>
                <c:pt idx="183" c:formatCode="0_ ">
                  <c:v>66.23</c:v>
                </c:pt>
                <c:pt idx="189" c:formatCode="0_ ">
                  <c:v>67.3</c:v>
                </c:pt>
                <c:pt idx="195" c:formatCode="0_ ">
                  <c:v>64.62</c:v>
                </c:pt>
                <c:pt idx="201" c:formatCode="0_ ">
                  <c:v>60.57</c:v>
                </c:pt>
                <c:pt idx="207" c:formatCode="0_ ">
                  <c:v>63.83</c:v>
                </c:pt>
                <c:pt idx="213" c:formatCode="0_ ">
                  <c:v>64.12</c:v>
                </c:pt>
                <c:pt idx="219" c:formatCode="0_ ">
                  <c:v>62.56</c:v>
                </c:pt>
                <c:pt idx="225" c:formatCode="0_ ">
                  <c:v>62.29</c:v>
                </c:pt>
                <c:pt idx="229" c:formatCode="0_ ">
                  <c:v>64.95</c:v>
                </c:pt>
                <c:pt idx="234" c:formatCode="0_ ">
                  <c:v>61.57</c:v>
                </c:pt>
                <c:pt idx="240" c:formatCode="0_ ">
                  <c:v>65.78</c:v>
                </c:pt>
                <c:pt idx="246" c:formatCode="0_ ">
                  <c:v>72.89</c:v>
                </c:pt>
                <c:pt idx="252" c:formatCode="0_ ">
                  <c:v>71.88</c:v>
                </c:pt>
                <c:pt idx="258" c:formatCode="0_ ">
                  <c:v>79.11</c:v>
                </c:pt>
                <c:pt idx="264" c:formatCode="0_ ">
                  <c:v>75.79</c:v>
                </c:pt>
                <c:pt idx="270" c:formatCode="0_ ">
                  <c:v>76.43</c:v>
                </c:pt>
                <c:pt idx="276" c:formatCode="0_ ">
                  <c:v>73.57</c:v>
                </c:pt>
                <c:pt idx="282" c:formatCode="0_ ">
                  <c:v>73.61</c:v>
                </c:pt>
                <c:pt idx="288" c:formatCode="0_ ">
                  <c:v>81.98</c:v>
                </c:pt>
                <c:pt idx="294" c:formatCode="0_ ">
                  <c:v>84.28</c:v>
                </c:pt>
                <c:pt idx="300" c:formatCode="0_ ">
                  <c:v>82.21</c:v>
                </c:pt>
              </c:numCache>
            </c:numRef>
          </c:val>
          <c:smooth val="0"/>
        </c:ser>
        <c:ser>
          <c:idx val="2"/>
          <c:order val="2"/>
          <c:tx>
            <c:strRef>
              <c:f>'[棕榈油数据库.xlsx]周 棕榈油'!$H$2:$H$3</c:f>
              <c:strCache>
                <c:ptCount val="1"/>
                <c:pt idx="0">
                  <c:v>2020年</c:v>
                </c:pt>
              </c:strCache>
            </c:strRef>
          </c:tx>
          <c:spPr>
            <a:ln w="28575" cap="rnd">
              <a:solidFill>
                <a:srgbClr val="A5A5A5"/>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棕榈油'!$H$4:$H$309</c:f>
              <c:numCache>
                <c:formatCode>General</c:formatCode>
                <c:ptCount val="305"/>
                <c:pt idx="1" c:formatCode="0_ ">
                  <c:v>89.03</c:v>
                </c:pt>
                <c:pt idx="7" c:formatCode="0_ ">
                  <c:v>92.62</c:v>
                </c:pt>
                <c:pt idx="13" c:formatCode="0_ ">
                  <c:v>95.53</c:v>
                </c:pt>
                <c:pt idx="23" c:formatCode="0_ ">
                  <c:v>96.8</c:v>
                </c:pt>
                <c:pt idx="28" c:formatCode="0_ ">
                  <c:v>107.65</c:v>
                </c:pt>
                <c:pt idx="32" c:formatCode="0_ ">
                  <c:v>107.23</c:v>
                </c:pt>
                <c:pt idx="38" c:formatCode="0_ ">
                  <c:v>109.4</c:v>
                </c:pt>
                <c:pt idx="44" c:formatCode="0_ ">
                  <c:v>105.21</c:v>
                </c:pt>
                <c:pt idx="50" c:formatCode="0_ ">
                  <c:v>103.35</c:v>
                </c:pt>
                <c:pt idx="56" c:formatCode="0_ ">
                  <c:v>99.74</c:v>
                </c:pt>
                <c:pt idx="62" c:formatCode="0_ ">
                  <c:v>94.97</c:v>
                </c:pt>
                <c:pt idx="68" c:formatCode="0_ ">
                  <c:v>88.05</c:v>
                </c:pt>
                <c:pt idx="74" c:formatCode="0_ ">
                  <c:v>79.31</c:v>
                </c:pt>
                <c:pt idx="80" c:formatCode="0_ ">
                  <c:v>72.11</c:v>
                </c:pt>
                <c:pt idx="86" c:formatCode="0_ ">
                  <c:v>70.71</c:v>
                </c:pt>
                <c:pt idx="92" c:formatCode="0_ ">
                  <c:v>66.53</c:v>
                </c:pt>
                <c:pt idx="98" c:formatCode="0_ ">
                  <c:v>62.54</c:v>
                </c:pt>
                <c:pt idx="104" c:formatCode="0_ ">
                  <c:v>59.3</c:v>
                </c:pt>
                <c:pt idx="110" c:formatCode="0_ ">
                  <c:v>53.78</c:v>
                </c:pt>
                <c:pt idx="116" c:formatCode="0_ ">
                  <c:v>53.27</c:v>
                </c:pt>
                <c:pt idx="122" c:formatCode="0_ ">
                  <c:v>53.11</c:v>
                </c:pt>
                <c:pt idx="128" c:formatCode="0_ ">
                  <c:v>49.33</c:v>
                </c:pt>
                <c:pt idx="134" c:formatCode="0_ ">
                  <c:v>44.97</c:v>
                </c:pt>
                <c:pt idx="140" c:formatCode="0_ ">
                  <c:v>47.62</c:v>
                </c:pt>
                <c:pt idx="146" c:formatCode="0_ ">
                  <c:v>51.13</c:v>
                </c:pt>
                <c:pt idx="152" c:formatCode="0_ ">
                  <c:v>49.95</c:v>
                </c:pt>
                <c:pt idx="158" c:formatCode="0_ ">
                  <c:v>47.29</c:v>
                </c:pt>
                <c:pt idx="164" c:formatCode="0_ ">
                  <c:v>48.37</c:v>
                </c:pt>
                <c:pt idx="170" c:formatCode="0_ ">
                  <c:v>46.64</c:v>
                </c:pt>
                <c:pt idx="176" c:formatCode="0_ ">
                  <c:v>39.61</c:v>
                </c:pt>
                <c:pt idx="182" c:formatCode="0_ ">
                  <c:v>47.94</c:v>
                </c:pt>
                <c:pt idx="188" c:formatCode="0_ ">
                  <c:v>49.16</c:v>
                </c:pt>
                <c:pt idx="194" c:formatCode="0_ ">
                  <c:v>47.98</c:v>
                </c:pt>
                <c:pt idx="200" c:formatCode="0_ ">
                  <c:v>51</c:v>
                </c:pt>
                <c:pt idx="206" c:formatCode="0_ ">
                  <c:v>43.16</c:v>
                </c:pt>
                <c:pt idx="212" c:formatCode="0_ ">
                  <c:v>42.99</c:v>
                </c:pt>
                <c:pt idx="218" c:formatCode="0_ ">
                  <c:v>37.68</c:v>
                </c:pt>
                <c:pt idx="224" c:formatCode="0_ ">
                  <c:v>35.49</c:v>
                </c:pt>
                <c:pt idx="233" c:formatCode="0_ ">
                  <c:v>43.66</c:v>
                </c:pt>
                <c:pt idx="239" c:formatCode="0_ ">
                  <c:v>48.09</c:v>
                </c:pt>
                <c:pt idx="245" c:formatCode="0_ ">
                  <c:v>47.81</c:v>
                </c:pt>
                <c:pt idx="251" c:formatCode="0_ ">
                  <c:v>45.66</c:v>
                </c:pt>
                <c:pt idx="257" c:formatCode="0_ ">
                  <c:v>47.23</c:v>
                </c:pt>
                <c:pt idx="263" c:formatCode="0_ ">
                  <c:v>49.27</c:v>
                </c:pt>
                <c:pt idx="269" c:formatCode="0_ ">
                  <c:v>54.01</c:v>
                </c:pt>
                <c:pt idx="275" c:formatCode="0_ ">
                  <c:v>60.02</c:v>
                </c:pt>
                <c:pt idx="281" c:formatCode="0_ ">
                  <c:v>58.62</c:v>
                </c:pt>
                <c:pt idx="287" c:formatCode="0_ ">
                  <c:v>67.96</c:v>
                </c:pt>
                <c:pt idx="293" c:formatCode="0_ ">
                  <c:v>67.42</c:v>
                </c:pt>
                <c:pt idx="299" c:formatCode="0_ ">
                  <c:v>61.51</c:v>
                </c:pt>
              </c:numCache>
            </c:numRef>
          </c:val>
          <c:smooth val="0"/>
        </c:ser>
        <c:ser>
          <c:idx val="3"/>
          <c:order val="3"/>
          <c:tx>
            <c:strRef>
              <c:f>'[棕榈油数据库.xlsx]周 棕榈油'!$I$2:$I$3</c:f>
              <c:strCache>
                <c:ptCount val="1"/>
                <c:pt idx="0">
                  <c:v>2021年</c:v>
                </c:pt>
              </c:strCache>
            </c:strRef>
          </c:tx>
          <c:spPr>
            <a:ln w="28575" cap="rnd">
              <a:solidFill>
                <a:srgbClr val="FFC000"/>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棕榈油'!$I$4:$I$309</c:f>
              <c:numCache>
                <c:formatCode>0_ </c:formatCode>
                <c:ptCount val="305"/>
                <c:pt idx="0">
                  <c:v>61.15</c:v>
                </c:pt>
                <c:pt idx="6">
                  <c:v>67.46</c:v>
                </c:pt>
                <c:pt idx="12">
                  <c:v>67.96</c:v>
                </c:pt>
                <c:pt idx="17">
                  <c:v>68.49</c:v>
                </c:pt>
                <c:pt idx="22">
                  <c:v>68.44</c:v>
                </c:pt>
                <c:pt idx="27">
                  <c:v>70.14</c:v>
                </c:pt>
                <c:pt idx="37">
                  <c:v>75.71</c:v>
                </c:pt>
                <c:pt idx="43">
                  <c:v>72.24</c:v>
                </c:pt>
                <c:pt idx="49">
                  <c:v>66.65</c:v>
                </c:pt>
                <c:pt idx="55">
                  <c:v>63.92</c:v>
                </c:pt>
                <c:pt idx="61">
                  <c:v>55.92</c:v>
                </c:pt>
                <c:pt idx="67">
                  <c:v>50.83</c:v>
                </c:pt>
                <c:pt idx="73">
                  <c:v>52.53</c:v>
                </c:pt>
                <c:pt idx="79">
                  <c:v>51.48</c:v>
                </c:pt>
                <c:pt idx="85">
                  <c:v>53.71</c:v>
                </c:pt>
                <c:pt idx="91">
                  <c:v>51.08</c:v>
                </c:pt>
                <c:pt idx="97">
                  <c:v>52.97</c:v>
                </c:pt>
                <c:pt idx="103">
                  <c:v>48.28</c:v>
                </c:pt>
                <c:pt idx="109">
                  <c:v>51.17</c:v>
                </c:pt>
                <c:pt idx="115">
                  <c:v>51.5</c:v>
                </c:pt>
                <c:pt idx="121">
                  <c:v>44.11</c:v>
                </c:pt>
                <c:pt idx="127">
                  <c:v>44.64</c:v>
                </c:pt>
                <c:pt idx="133">
                  <c:v>45.39</c:v>
                </c:pt>
                <c:pt idx="139">
                  <c:v>41.46</c:v>
                </c:pt>
                <c:pt idx="145">
                  <c:v>40.62</c:v>
                </c:pt>
                <c:pt idx="151">
                  <c:v>42.02</c:v>
                </c:pt>
                <c:pt idx="157">
                  <c:v>40.17</c:v>
                </c:pt>
                <c:pt idx="163">
                  <c:v>37.21</c:v>
                </c:pt>
                <c:pt idx="169">
                  <c:v>42.2</c:v>
                </c:pt>
                <c:pt idx="175">
                  <c:v>38.08</c:v>
                </c:pt>
                <c:pt idx="181">
                  <c:v>34.36</c:v>
                </c:pt>
                <c:pt idx="187">
                  <c:v>35.83</c:v>
                </c:pt>
                <c:pt idx="193">
                  <c:v>38.05</c:v>
                </c:pt>
                <c:pt idx="199">
                  <c:v>44.6</c:v>
                </c:pt>
                <c:pt idx="205">
                  <c:v>39.56</c:v>
                </c:pt>
                <c:pt idx="211">
                  <c:v>36.71</c:v>
                </c:pt>
                <c:pt idx="217">
                  <c:v>36.41</c:v>
                </c:pt>
                <c:pt idx="223">
                  <c:v>39.87</c:v>
                </c:pt>
                <c:pt idx="232">
                  <c:v>51.13</c:v>
                </c:pt>
                <c:pt idx="238">
                  <c:v>44.65</c:v>
                </c:pt>
                <c:pt idx="244">
                  <c:v>39.23</c:v>
                </c:pt>
                <c:pt idx="250">
                  <c:v>48.94</c:v>
                </c:pt>
                <c:pt idx="256">
                  <c:v>45.56</c:v>
                </c:pt>
                <c:pt idx="262">
                  <c:v>43.27</c:v>
                </c:pt>
                <c:pt idx="268">
                  <c:v>44.17</c:v>
                </c:pt>
                <c:pt idx="274">
                  <c:v>47.73</c:v>
                </c:pt>
                <c:pt idx="280">
                  <c:v>42.47</c:v>
                </c:pt>
                <c:pt idx="286">
                  <c:v>52.87</c:v>
                </c:pt>
                <c:pt idx="292">
                  <c:v>55.14</c:v>
                </c:pt>
                <c:pt idx="298">
                  <c:v>48.7</c:v>
                </c:pt>
                <c:pt idx="304">
                  <c:v>46</c:v>
                </c:pt>
              </c:numCache>
            </c:numRef>
          </c:val>
          <c:smooth val="0"/>
        </c:ser>
        <c:ser>
          <c:idx val="4"/>
          <c:order val="4"/>
          <c:tx>
            <c:strRef>
              <c:f>'[棕榈油数据库.xlsx]周 棕榈油'!$J$2:$J$3</c:f>
              <c:strCache>
                <c:ptCount val="1"/>
                <c:pt idx="0">
                  <c:v>2022年</c:v>
                </c:pt>
              </c:strCache>
            </c:strRef>
          </c:tx>
          <c:spPr>
            <a:ln w="28575" cap="rnd">
              <a:solidFill>
                <a:srgbClr val="70AD47"/>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棕榈油'!$J$4:$J$309</c:f>
              <c:numCache>
                <c:formatCode>General</c:formatCode>
                <c:ptCount val="305"/>
                <c:pt idx="5" c:formatCode="0_ ">
                  <c:v>50.16</c:v>
                </c:pt>
                <c:pt idx="11" c:formatCode="0_ ">
                  <c:v>45.27</c:v>
                </c:pt>
                <c:pt idx="16" c:formatCode="0_ ">
                  <c:v>37.97</c:v>
                </c:pt>
                <c:pt idx="21" c:formatCode="0_ ">
                  <c:v>34.79</c:v>
                </c:pt>
                <c:pt idx="26" c:formatCode="0_ ">
                  <c:v>34.79</c:v>
                </c:pt>
                <c:pt idx="31" c:formatCode="0_ ">
                  <c:v>36.51</c:v>
                </c:pt>
                <c:pt idx="36" c:formatCode="0_ ">
                  <c:v>34.02</c:v>
                </c:pt>
                <c:pt idx="42" c:formatCode="0_ ">
                  <c:v>33.74</c:v>
                </c:pt>
                <c:pt idx="48" c:formatCode="0_ ">
                  <c:v>31.95</c:v>
                </c:pt>
                <c:pt idx="54" c:formatCode="0_ ">
                  <c:v>28.94</c:v>
                </c:pt>
                <c:pt idx="60" c:formatCode="0_ ">
                  <c:v>27.87</c:v>
                </c:pt>
                <c:pt idx="66" c:formatCode="0_ ">
                  <c:v>29.58</c:v>
                </c:pt>
                <c:pt idx="72" c:formatCode="0_ ">
                  <c:v>28.5</c:v>
                </c:pt>
                <c:pt idx="78" c:formatCode="0_ ">
                  <c:v>29.3</c:v>
                </c:pt>
                <c:pt idx="84" c:formatCode="0_ ">
                  <c:v>29.95</c:v>
                </c:pt>
                <c:pt idx="90" c:formatCode="0_ ">
                  <c:v>30.04</c:v>
                </c:pt>
                <c:pt idx="96" c:formatCode="0_ ">
                  <c:v>27.29</c:v>
                </c:pt>
                <c:pt idx="102" c:formatCode="0_ ">
                  <c:v>26.54</c:v>
                </c:pt>
                <c:pt idx="108" c:formatCode="0_ ">
                  <c:v>25.89</c:v>
                </c:pt>
                <c:pt idx="114" c:formatCode="0_ ">
                  <c:v>24.86</c:v>
                </c:pt>
                <c:pt idx="120" c:formatCode="0_ ">
                  <c:v>24.16</c:v>
                </c:pt>
                <c:pt idx="126" c:formatCode="0_ ">
                  <c:v>22</c:v>
                </c:pt>
                <c:pt idx="132" c:formatCode="0_ ">
                  <c:v>22.66</c:v>
                </c:pt>
                <c:pt idx="138" c:formatCode="0_ ">
                  <c:v>20.33</c:v>
                </c:pt>
                <c:pt idx="144" c:formatCode="0_ ">
                  <c:v>20.93</c:v>
                </c:pt>
                <c:pt idx="150" c:formatCode="0_ ">
                  <c:v>21.56</c:v>
                </c:pt>
                <c:pt idx="156" c:formatCode="0_ ">
                  <c:v>25.51</c:v>
                </c:pt>
                <c:pt idx="162" c:formatCode="0_ ">
                  <c:v>31.86</c:v>
                </c:pt>
                <c:pt idx="168" c:formatCode="0_ ">
                  <c:v>27.21</c:v>
                </c:pt>
                <c:pt idx="174" c:formatCode="0_ ">
                  <c:v>22.99</c:v>
                </c:pt>
                <c:pt idx="180" c:formatCode="0_ ">
                  <c:v>22.01</c:v>
                </c:pt>
                <c:pt idx="186" c:formatCode="0_ ">
                  <c:v>24.345</c:v>
                </c:pt>
                <c:pt idx="192" c:formatCode="0_ ">
                  <c:v>27.535</c:v>
                </c:pt>
                <c:pt idx="198" c:formatCode="0_ ">
                  <c:v>27.675</c:v>
                </c:pt>
                <c:pt idx="204" c:formatCode="0_ ">
                  <c:v>32.18</c:v>
                </c:pt>
                <c:pt idx="210" c:formatCode="0_ ">
                  <c:v>32.63</c:v>
                </c:pt>
                <c:pt idx="216" c:formatCode="0_ ">
                  <c:v>36.36</c:v>
                </c:pt>
                <c:pt idx="222" c:formatCode="0_ ">
                  <c:v>45.74</c:v>
                </c:pt>
                <c:pt idx="228" c:formatCode="0_ ">
                  <c:v>47.81</c:v>
                </c:pt>
                <c:pt idx="231" c:formatCode="0_ ">
                  <c:v>53.49</c:v>
                </c:pt>
                <c:pt idx="237" c:formatCode="0_ ">
                  <c:v>60.63</c:v>
                </c:pt>
                <c:pt idx="243" c:formatCode="0_ ">
                  <c:v>62.84</c:v>
                </c:pt>
                <c:pt idx="249" c:formatCode="0_ ">
                  <c:v>65.24</c:v>
                </c:pt>
                <c:pt idx="255" c:formatCode="0_ ">
                  <c:v>72.73</c:v>
                </c:pt>
                <c:pt idx="261" c:formatCode="0_ ">
                  <c:v>76.97</c:v>
                </c:pt>
                <c:pt idx="267" c:formatCode="0_ ">
                  <c:v>87.78</c:v>
                </c:pt>
                <c:pt idx="273" c:formatCode="0_ ">
                  <c:v>92.75</c:v>
                </c:pt>
                <c:pt idx="279" c:formatCode="0_ ">
                  <c:v>97.88</c:v>
                </c:pt>
                <c:pt idx="285" c:formatCode="0_ ">
                  <c:v>99.95</c:v>
                </c:pt>
                <c:pt idx="291" c:formatCode="0_ ">
                  <c:v>102.45</c:v>
                </c:pt>
                <c:pt idx="297" c:formatCode="0_ ">
                  <c:v>104.96</c:v>
                </c:pt>
                <c:pt idx="303" c:formatCode="0_ ">
                  <c:v>97.79</c:v>
                </c:pt>
              </c:numCache>
            </c:numRef>
          </c:val>
          <c:smooth val="0"/>
        </c:ser>
        <c:ser>
          <c:idx val="5"/>
          <c:order val="5"/>
          <c:tx>
            <c:strRef>
              <c:f>'[棕榈油数据库.xlsx]周 棕榈油'!$K$2:$K$3</c:f>
              <c:strCache>
                <c:ptCount val="1"/>
                <c:pt idx="0">
                  <c:v>2023年</c:v>
                </c:pt>
              </c:strCache>
            </c:strRef>
          </c:tx>
          <c:spPr>
            <a:ln w="28575" cap="rnd">
              <a:solidFill>
                <a:srgbClr val="C00000"/>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棕榈油'!$K$4:$K$309</c:f>
              <c:numCache>
                <c:formatCode>General</c:formatCode>
                <c:ptCount val="305"/>
                <c:pt idx="4" c:formatCode="0_ ">
                  <c:v>96.06</c:v>
                </c:pt>
                <c:pt idx="10" c:formatCode="0_ ">
                  <c:v>97.88</c:v>
                </c:pt>
                <c:pt idx="20" c:formatCode="0_ ">
                  <c:v>103.1</c:v>
                </c:pt>
                <c:pt idx="25" c:formatCode="0_ ">
                  <c:v>102.79</c:v>
                </c:pt>
                <c:pt idx="30" c:formatCode="0_ ">
                  <c:v>98.01</c:v>
                </c:pt>
                <c:pt idx="35" c:formatCode="0_ ">
                  <c:v>96.11</c:v>
                </c:pt>
                <c:pt idx="41" c:formatCode="0_ ">
                  <c:v>97.82</c:v>
                </c:pt>
                <c:pt idx="47" c:formatCode="0_ ">
                  <c:v>102.88</c:v>
                </c:pt>
                <c:pt idx="53" c:formatCode="0_ ">
                  <c:v>101.57</c:v>
                </c:pt>
                <c:pt idx="59" c:formatCode="0_ ">
                  <c:v>100.63</c:v>
                </c:pt>
                <c:pt idx="65" c:formatCode="0_ ">
                  <c:v>97.81</c:v>
                </c:pt>
                <c:pt idx="71" c:formatCode="0_ ">
                  <c:v>93.93</c:v>
                </c:pt>
                <c:pt idx="77" c:formatCode="0_ ">
                  <c:v>92.12</c:v>
                </c:pt>
                <c:pt idx="83" c:formatCode="0_ ">
                  <c:v>89.79</c:v>
                </c:pt>
                <c:pt idx="89" c:formatCode="0_ ">
                  <c:v>85.53</c:v>
                </c:pt>
                <c:pt idx="95" c:formatCode="0_ ">
                  <c:v>77.44</c:v>
                </c:pt>
                <c:pt idx="101" c:formatCode="0_ ">
                  <c:v>72.92</c:v>
                </c:pt>
                <c:pt idx="107" c:formatCode="0_ ">
                  <c:v>66.82</c:v>
                </c:pt>
                <c:pt idx="113" c:formatCode="0_ ">
                  <c:v>60.16</c:v>
                </c:pt>
                <c:pt idx="119" c:formatCode="0_ ">
                  <c:v>56.36</c:v>
                </c:pt>
                <c:pt idx="125" c:formatCode="0_ ">
                  <c:v>53.09</c:v>
                </c:pt>
                <c:pt idx="131" c:formatCode="0_ ">
                  <c:v>52.05</c:v>
                </c:pt>
                <c:pt idx="137" c:formatCode="0_ ">
                  <c:v>52.03</c:v>
                </c:pt>
                <c:pt idx="143" c:formatCode="0_ ">
                  <c:v>48.89</c:v>
                </c:pt>
                <c:pt idx="149" c:formatCode="0_ ">
                  <c:v>56.46</c:v>
                </c:pt>
                <c:pt idx="155" c:formatCode="0_ ">
                  <c:v>59.28</c:v>
                </c:pt>
                <c:pt idx="161" c:formatCode="0_ ">
                  <c:v>66.75</c:v>
                </c:pt>
                <c:pt idx="167" c:formatCode="0_ ">
                  <c:v>70.35</c:v>
                </c:pt>
                <c:pt idx="173" c:formatCode="0_ ">
                  <c:v>67.15</c:v>
                </c:pt>
                <c:pt idx="179" c:formatCode="0_ ">
                  <c:v>61.76</c:v>
                </c:pt>
                <c:pt idx="185" c:formatCode="0_ ">
                  <c:v>60.84</c:v>
                </c:pt>
                <c:pt idx="191" c:formatCode="0_ ">
                  <c:v>63.95</c:v>
                </c:pt>
                <c:pt idx="197" c:formatCode="0_ ">
                  <c:v>64.66</c:v>
                </c:pt>
                <c:pt idx="203" c:formatCode="0_ ">
                  <c:v>67.6</c:v>
                </c:pt>
                <c:pt idx="209" c:formatCode="0_ ">
                  <c:v>68.64</c:v>
                </c:pt>
                <c:pt idx="215" c:formatCode="0_ ">
                  <c:v>77.98</c:v>
                </c:pt>
                <c:pt idx="221" c:formatCode="0_ ">
                  <c:v>73.44</c:v>
                </c:pt>
                <c:pt idx="227" c:formatCode="0_ ">
                  <c:v>#N/A</c:v>
                </c:pt>
                <c:pt idx="230" c:formatCode="0_ ">
                  <c:v>85.85</c:v>
                </c:pt>
                <c:pt idx="236" c:formatCode="0_ ">
                  <c:v>80.91</c:v>
                </c:pt>
                <c:pt idx="242" c:formatCode="0_ ">
                  <c:v>81.3</c:v>
                </c:pt>
                <c:pt idx="248" c:formatCode="0_ ">
                  <c:v>91.76</c:v>
                </c:pt>
                <c:pt idx="254" c:formatCode="0_ ">
                  <c:v>97.27</c:v>
                </c:pt>
                <c:pt idx="260" c:formatCode="0_ ">
                  <c:v>104.16</c:v>
                </c:pt>
                <c:pt idx="266" c:formatCode="0_ ">
                  <c:v>100</c:v>
                </c:pt>
                <c:pt idx="272" c:formatCode="0_ ">
                  <c:v>96.22</c:v>
                </c:pt>
                <c:pt idx="278" c:formatCode="0_ ">
                  <c:v>96.52</c:v>
                </c:pt>
                <c:pt idx="284" c:formatCode="0_ ">
                  <c:v>94.37</c:v>
                </c:pt>
                <c:pt idx="290" c:formatCode="0_ ">
                  <c:v>97.51</c:v>
                </c:pt>
                <c:pt idx="296" c:formatCode="0_ ">
                  <c:v>93.38</c:v>
                </c:pt>
                <c:pt idx="302" c:formatCode="0_ ">
                  <c:v>87.4</c:v>
                </c:pt>
              </c:numCache>
            </c:numRef>
          </c:val>
          <c:smooth val="0"/>
        </c:ser>
        <c:ser>
          <c:idx val="6"/>
          <c:order val="6"/>
          <c:tx>
            <c:strRef>
              <c:f>'[棕榈油数据库.xlsx]周 棕榈油'!$L$2:$L$3</c:f>
              <c:strCache>
                <c:ptCount val="1"/>
                <c:pt idx="0">
                  <c:v>2024年</c:v>
                </c:pt>
              </c:strCache>
            </c:strRef>
          </c:tx>
          <c:spPr>
            <a:ln w="28575" cap="rnd">
              <a:solidFill>
                <a:sysClr val="windowText" lastClr="000000"/>
              </a:solidFill>
              <a:round/>
            </a:ln>
            <a:effectLst/>
          </c:spPr>
          <c:marker>
            <c:symbol val="none"/>
          </c:marker>
          <c:dLbls>
            <c:delete val="1"/>
          </c:dLbls>
          <c:cat>
            <c:strRef>
              <c:f>'[棕榈油数据库.xlsx]周 棕榈油'!$E$4:$E$309</c:f>
              <c:strCache>
                <c:ptCount val="305"/>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1月21日</c:v>
                </c:pt>
                <c:pt idx="17">
                  <c:v>1月22日</c:v>
                </c:pt>
                <c:pt idx="18">
                  <c:v>1月25日</c:v>
                </c:pt>
                <c:pt idx="19">
                  <c:v>1月26日</c:v>
                </c:pt>
                <c:pt idx="20">
                  <c:v>1月27日</c:v>
                </c:pt>
                <c:pt idx="21">
                  <c:v>1月28日</c:v>
                </c:pt>
                <c:pt idx="22">
                  <c:v>1月29日</c:v>
                </c:pt>
                <c:pt idx="23">
                  <c:v>1月31日</c:v>
                </c:pt>
                <c:pt idx="24">
                  <c:v>2月2日</c:v>
                </c:pt>
                <c:pt idx="25">
                  <c:v>2月3日</c:v>
                </c:pt>
                <c:pt idx="26">
                  <c:v>2月4日</c:v>
                </c:pt>
                <c:pt idx="27">
                  <c:v>2月5日</c:v>
                </c:pt>
                <c:pt idx="28">
                  <c:v>2月7日</c:v>
                </c:pt>
                <c:pt idx="29">
                  <c:v>2月9日</c:v>
                </c:pt>
                <c:pt idx="30">
                  <c:v>2月10日</c:v>
                </c:pt>
                <c:pt idx="31">
                  <c:v>2月11日</c:v>
                </c:pt>
                <c:pt idx="32">
                  <c:v>2月14日</c:v>
                </c:pt>
                <c:pt idx="33">
                  <c:v>2月15日</c:v>
                </c:pt>
                <c:pt idx="34">
                  <c:v>2月16日</c:v>
                </c:pt>
                <c:pt idx="35">
                  <c:v>2月17日</c:v>
                </c:pt>
                <c:pt idx="36">
                  <c:v>2月18日</c:v>
                </c:pt>
                <c:pt idx="37">
                  <c:v>2月19日</c:v>
                </c:pt>
                <c:pt idx="38">
                  <c:v>2月21日</c:v>
                </c:pt>
                <c:pt idx="39">
                  <c:v>2月22日</c:v>
                </c:pt>
                <c:pt idx="40">
                  <c:v>2月23日</c:v>
                </c:pt>
                <c:pt idx="41">
                  <c:v>2月24日</c:v>
                </c:pt>
                <c:pt idx="42">
                  <c:v>2月25日</c:v>
                </c:pt>
                <c:pt idx="43">
                  <c:v>2月26日</c:v>
                </c:pt>
                <c:pt idx="44">
                  <c:v>2月28日</c:v>
                </c:pt>
                <c:pt idx="45">
                  <c:v>3月1日</c:v>
                </c:pt>
                <c:pt idx="46">
                  <c:v>3月2日</c:v>
                </c:pt>
                <c:pt idx="47">
                  <c:v>3月3日</c:v>
                </c:pt>
                <c:pt idx="48">
                  <c:v>3月4日</c:v>
                </c:pt>
                <c:pt idx="49">
                  <c:v>3月5日</c:v>
                </c:pt>
                <c:pt idx="50">
                  <c:v>3月6日</c:v>
                </c:pt>
                <c:pt idx="51">
                  <c:v>3月8日</c:v>
                </c:pt>
                <c:pt idx="52">
                  <c:v>3月9日</c:v>
                </c:pt>
                <c:pt idx="53">
                  <c:v>3月10日</c:v>
                </c:pt>
                <c:pt idx="54">
                  <c:v>3月11日</c:v>
                </c:pt>
                <c:pt idx="55">
                  <c:v>3月12日</c:v>
                </c:pt>
                <c:pt idx="56">
                  <c:v>3月13日</c:v>
                </c:pt>
                <c:pt idx="57">
                  <c:v>3月15日</c:v>
                </c:pt>
                <c:pt idx="58">
                  <c:v>3月16日</c:v>
                </c:pt>
                <c:pt idx="59">
                  <c:v>3月17日</c:v>
                </c:pt>
                <c:pt idx="60">
                  <c:v>3月18日</c:v>
                </c:pt>
                <c:pt idx="61">
                  <c:v>3月19日</c:v>
                </c:pt>
                <c:pt idx="62">
                  <c:v>3月20日</c:v>
                </c:pt>
                <c:pt idx="63">
                  <c:v>3月22日</c:v>
                </c:pt>
                <c:pt idx="64">
                  <c:v>3月23日</c:v>
                </c:pt>
                <c:pt idx="65">
                  <c:v>3月24日</c:v>
                </c:pt>
                <c:pt idx="66">
                  <c:v>3月25日</c:v>
                </c:pt>
                <c:pt idx="67">
                  <c:v>3月26日</c:v>
                </c:pt>
                <c:pt idx="68">
                  <c:v>3月27日</c:v>
                </c:pt>
                <c:pt idx="69">
                  <c:v>3月29日</c:v>
                </c:pt>
                <c:pt idx="70">
                  <c:v>3月30日</c:v>
                </c:pt>
                <c:pt idx="71">
                  <c:v>3月31日</c:v>
                </c:pt>
                <c:pt idx="72">
                  <c:v>4月1日</c:v>
                </c:pt>
                <c:pt idx="73">
                  <c:v>4月2日</c:v>
                </c:pt>
                <c:pt idx="74">
                  <c:v>4月3日</c:v>
                </c:pt>
                <c:pt idx="75">
                  <c:v>4月5日</c:v>
                </c:pt>
                <c:pt idx="76">
                  <c:v>4月6日</c:v>
                </c:pt>
                <c:pt idx="77">
                  <c:v>4月7日</c:v>
                </c:pt>
                <c:pt idx="78">
                  <c:v>4月8日</c:v>
                </c:pt>
                <c:pt idx="79">
                  <c:v>4月9日</c:v>
                </c:pt>
                <c:pt idx="80">
                  <c:v>4月10日</c:v>
                </c:pt>
                <c:pt idx="81">
                  <c:v>4月12日</c:v>
                </c:pt>
                <c:pt idx="82">
                  <c:v>4月13日</c:v>
                </c:pt>
                <c:pt idx="83">
                  <c:v>4月14日</c:v>
                </c:pt>
                <c:pt idx="84">
                  <c:v>4月15日</c:v>
                </c:pt>
                <c:pt idx="85">
                  <c:v>4月16日</c:v>
                </c:pt>
                <c:pt idx="86">
                  <c:v>4月17日</c:v>
                </c:pt>
                <c:pt idx="87">
                  <c:v>4月19日</c:v>
                </c:pt>
                <c:pt idx="88">
                  <c:v>4月20日</c:v>
                </c:pt>
                <c:pt idx="89">
                  <c:v>4月21日</c:v>
                </c:pt>
                <c:pt idx="90">
                  <c:v>4月22日</c:v>
                </c:pt>
                <c:pt idx="91">
                  <c:v>4月23日</c:v>
                </c:pt>
                <c:pt idx="92">
                  <c:v>4月24日</c:v>
                </c:pt>
                <c:pt idx="93">
                  <c:v>4月26日</c:v>
                </c:pt>
                <c:pt idx="94">
                  <c:v>4月27日</c:v>
                </c:pt>
                <c:pt idx="95">
                  <c:v>4月28日</c:v>
                </c:pt>
                <c:pt idx="96">
                  <c:v>4月29日</c:v>
                </c:pt>
                <c:pt idx="97">
                  <c:v>4月30日</c:v>
                </c:pt>
                <c:pt idx="98">
                  <c:v>5月1日</c:v>
                </c:pt>
                <c:pt idx="99">
                  <c:v>5月3日</c:v>
                </c:pt>
                <c:pt idx="100">
                  <c:v>5月4日</c:v>
                </c:pt>
                <c:pt idx="101">
                  <c:v>5月5日</c:v>
                </c:pt>
                <c:pt idx="102">
                  <c:v>5月6日</c:v>
                </c:pt>
                <c:pt idx="103">
                  <c:v>5月7日</c:v>
                </c:pt>
                <c:pt idx="104">
                  <c:v>5月8日</c:v>
                </c:pt>
                <c:pt idx="105">
                  <c:v>5月10日</c:v>
                </c:pt>
                <c:pt idx="106">
                  <c:v>5月11日</c:v>
                </c:pt>
                <c:pt idx="107">
                  <c:v>5月12日</c:v>
                </c:pt>
                <c:pt idx="108">
                  <c:v>5月13日</c:v>
                </c:pt>
                <c:pt idx="109">
                  <c:v>5月14日</c:v>
                </c:pt>
                <c:pt idx="110">
                  <c:v>5月15日</c:v>
                </c:pt>
                <c:pt idx="111">
                  <c:v>5月17日</c:v>
                </c:pt>
                <c:pt idx="112">
                  <c:v>5月18日</c:v>
                </c:pt>
                <c:pt idx="113">
                  <c:v>5月19日</c:v>
                </c:pt>
                <c:pt idx="114">
                  <c:v>5月20日</c:v>
                </c:pt>
                <c:pt idx="115">
                  <c:v>5月21日</c:v>
                </c:pt>
                <c:pt idx="116">
                  <c:v>5月22日</c:v>
                </c:pt>
                <c:pt idx="117">
                  <c:v>5月24日</c:v>
                </c:pt>
                <c:pt idx="118">
                  <c:v>5月25日</c:v>
                </c:pt>
                <c:pt idx="119">
                  <c:v>5月26日</c:v>
                </c:pt>
                <c:pt idx="120">
                  <c:v>5月27日</c:v>
                </c:pt>
                <c:pt idx="121">
                  <c:v>5月28日</c:v>
                </c:pt>
                <c:pt idx="122">
                  <c:v>5月29日</c:v>
                </c:pt>
                <c:pt idx="123">
                  <c:v>5月31日</c:v>
                </c:pt>
                <c:pt idx="124">
                  <c:v>6月1日</c:v>
                </c:pt>
                <c:pt idx="125">
                  <c:v>6月2日</c:v>
                </c:pt>
                <c:pt idx="126">
                  <c:v>6月3日</c:v>
                </c:pt>
                <c:pt idx="127">
                  <c:v>6月4日</c:v>
                </c:pt>
                <c:pt idx="128">
                  <c:v>6月5日</c:v>
                </c:pt>
                <c:pt idx="129">
                  <c:v>6月7日</c:v>
                </c:pt>
                <c:pt idx="130">
                  <c:v>6月8日</c:v>
                </c:pt>
                <c:pt idx="131">
                  <c:v>6月9日</c:v>
                </c:pt>
                <c:pt idx="132">
                  <c:v>6月10日</c:v>
                </c:pt>
                <c:pt idx="133">
                  <c:v>6月11日</c:v>
                </c:pt>
                <c:pt idx="134">
                  <c:v>6月12日</c:v>
                </c:pt>
                <c:pt idx="135">
                  <c:v>6月14日</c:v>
                </c:pt>
                <c:pt idx="136">
                  <c:v>6月15日</c:v>
                </c:pt>
                <c:pt idx="137">
                  <c:v>6月16日</c:v>
                </c:pt>
                <c:pt idx="138">
                  <c:v>6月17日</c:v>
                </c:pt>
                <c:pt idx="139">
                  <c:v>6月18日</c:v>
                </c:pt>
                <c:pt idx="140">
                  <c:v>6月19日</c:v>
                </c:pt>
                <c:pt idx="141">
                  <c:v>6月21日</c:v>
                </c:pt>
                <c:pt idx="142">
                  <c:v>6月22日</c:v>
                </c:pt>
                <c:pt idx="143">
                  <c:v>6月23日</c:v>
                </c:pt>
                <c:pt idx="144">
                  <c:v>6月24日</c:v>
                </c:pt>
                <c:pt idx="145">
                  <c:v>6月25日</c:v>
                </c:pt>
                <c:pt idx="146">
                  <c:v>6月26日</c:v>
                </c:pt>
                <c:pt idx="147">
                  <c:v>6月28日</c:v>
                </c:pt>
                <c:pt idx="148">
                  <c:v>6月29日</c:v>
                </c:pt>
                <c:pt idx="149">
                  <c:v>6月30日</c:v>
                </c:pt>
                <c:pt idx="150">
                  <c:v>7月1日</c:v>
                </c:pt>
                <c:pt idx="151">
                  <c:v>7月2日</c:v>
                </c:pt>
                <c:pt idx="152">
                  <c:v>7月3日</c:v>
                </c:pt>
                <c:pt idx="153">
                  <c:v>7月5日</c:v>
                </c:pt>
                <c:pt idx="154">
                  <c:v>7月6日</c:v>
                </c:pt>
                <c:pt idx="155">
                  <c:v>7月7日</c:v>
                </c:pt>
                <c:pt idx="156">
                  <c:v>7月8日</c:v>
                </c:pt>
                <c:pt idx="157">
                  <c:v>7月9日</c:v>
                </c:pt>
                <c:pt idx="158">
                  <c:v>7月10日</c:v>
                </c:pt>
                <c:pt idx="159">
                  <c:v>7月12日</c:v>
                </c:pt>
                <c:pt idx="160">
                  <c:v>7月13日</c:v>
                </c:pt>
                <c:pt idx="161">
                  <c:v>7月14日</c:v>
                </c:pt>
                <c:pt idx="162">
                  <c:v>7月15日</c:v>
                </c:pt>
                <c:pt idx="163">
                  <c:v>7月16日</c:v>
                </c:pt>
                <c:pt idx="164">
                  <c:v>7月17日</c:v>
                </c:pt>
                <c:pt idx="165">
                  <c:v>7月19日</c:v>
                </c:pt>
                <c:pt idx="166">
                  <c:v>7月20日</c:v>
                </c:pt>
                <c:pt idx="167">
                  <c:v>7月21日</c:v>
                </c:pt>
                <c:pt idx="168">
                  <c:v>7月22日</c:v>
                </c:pt>
                <c:pt idx="169">
                  <c:v>7月23日</c:v>
                </c:pt>
                <c:pt idx="170">
                  <c:v>7月24日</c:v>
                </c:pt>
                <c:pt idx="171">
                  <c:v>7月26日</c:v>
                </c:pt>
                <c:pt idx="172">
                  <c:v>7月27日</c:v>
                </c:pt>
                <c:pt idx="173">
                  <c:v>7月28日</c:v>
                </c:pt>
                <c:pt idx="174">
                  <c:v>7月29日</c:v>
                </c:pt>
                <c:pt idx="175">
                  <c:v>7月30日</c:v>
                </c:pt>
                <c:pt idx="176">
                  <c:v>7月31日</c:v>
                </c:pt>
                <c:pt idx="177">
                  <c:v>8月2日</c:v>
                </c:pt>
                <c:pt idx="178">
                  <c:v>8月3日</c:v>
                </c:pt>
                <c:pt idx="179">
                  <c:v>8月4日</c:v>
                </c:pt>
                <c:pt idx="180">
                  <c:v>8月5日</c:v>
                </c:pt>
                <c:pt idx="181">
                  <c:v>8月6日</c:v>
                </c:pt>
                <c:pt idx="182">
                  <c:v>8月7日</c:v>
                </c:pt>
                <c:pt idx="183">
                  <c:v>8月9日</c:v>
                </c:pt>
                <c:pt idx="184">
                  <c:v>8月10日</c:v>
                </c:pt>
                <c:pt idx="185">
                  <c:v>8月11日</c:v>
                </c:pt>
                <c:pt idx="186">
                  <c:v>8月12日</c:v>
                </c:pt>
                <c:pt idx="187">
                  <c:v>8月13日</c:v>
                </c:pt>
                <c:pt idx="188">
                  <c:v>8月14日</c:v>
                </c:pt>
                <c:pt idx="189">
                  <c:v>8月16日</c:v>
                </c:pt>
                <c:pt idx="190">
                  <c:v>8月17日</c:v>
                </c:pt>
                <c:pt idx="191">
                  <c:v>8月18日</c:v>
                </c:pt>
                <c:pt idx="192">
                  <c:v>8月19日</c:v>
                </c:pt>
                <c:pt idx="193">
                  <c:v>8月20日</c:v>
                </c:pt>
                <c:pt idx="194">
                  <c:v>8月21日</c:v>
                </c:pt>
                <c:pt idx="195">
                  <c:v>8月23日</c:v>
                </c:pt>
                <c:pt idx="196">
                  <c:v>8月24日</c:v>
                </c:pt>
                <c:pt idx="197">
                  <c:v>8月25日</c:v>
                </c:pt>
                <c:pt idx="198">
                  <c:v>8月26日</c:v>
                </c:pt>
                <c:pt idx="199">
                  <c:v>8月27日</c:v>
                </c:pt>
                <c:pt idx="200">
                  <c:v>8月28日</c:v>
                </c:pt>
                <c:pt idx="201">
                  <c:v>8月30日</c:v>
                </c:pt>
                <c:pt idx="202">
                  <c:v>8月31日</c:v>
                </c:pt>
                <c:pt idx="203">
                  <c:v>9月1日</c:v>
                </c:pt>
                <c:pt idx="204">
                  <c:v>9月2日</c:v>
                </c:pt>
                <c:pt idx="205">
                  <c:v>9月3日</c:v>
                </c:pt>
                <c:pt idx="206">
                  <c:v>9月4日</c:v>
                </c:pt>
                <c:pt idx="207">
                  <c:v>9月6日</c:v>
                </c:pt>
                <c:pt idx="208">
                  <c:v>9月7日</c:v>
                </c:pt>
                <c:pt idx="209">
                  <c:v>9月8日</c:v>
                </c:pt>
                <c:pt idx="210">
                  <c:v>9月9日</c:v>
                </c:pt>
                <c:pt idx="211">
                  <c:v>9月10日</c:v>
                </c:pt>
                <c:pt idx="212">
                  <c:v>9月11日</c:v>
                </c:pt>
                <c:pt idx="213">
                  <c:v>9月13日</c:v>
                </c:pt>
                <c:pt idx="214">
                  <c:v>9月14日</c:v>
                </c:pt>
                <c:pt idx="215">
                  <c:v>9月15日</c:v>
                </c:pt>
                <c:pt idx="216">
                  <c:v>9月16日</c:v>
                </c:pt>
                <c:pt idx="217">
                  <c:v>9月17日</c:v>
                </c:pt>
                <c:pt idx="218">
                  <c:v>9月18日</c:v>
                </c:pt>
                <c:pt idx="219">
                  <c:v>9月20日</c:v>
                </c:pt>
                <c:pt idx="220">
                  <c:v>9月21日</c:v>
                </c:pt>
                <c:pt idx="221">
                  <c:v>9月22日</c:v>
                </c:pt>
                <c:pt idx="222">
                  <c:v>9月23日</c:v>
                </c:pt>
                <c:pt idx="223">
                  <c:v>9月24日</c:v>
                </c:pt>
                <c:pt idx="224">
                  <c:v>9月25日</c:v>
                </c:pt>
                <c:pt idx="225">
                  <c:v>9月27日</c:v>
                </c:pt>
                <c:pt idx="226">
                  <c:v>9月28日</c:v>
                </c:pt>
                <c:pt idx="227">
                  <c:v>9月29日</c:v>
                </c:pt>
                <c:pt idx="228">
                  <c:v>9月30日</c:v>
                </c:pt>
                <c:pt idx="229">
                  <c:v>10月4日</c:v>
                </c:pt>
                <c:pt idx="230">
                  <c:v>10月6日</c:v>
                </c:pt>
                <c:pt idx="231">
                  <c:v>10月7日</c:v>
                </c:pt>
                <c:pt idx="232">
                  <c:v>10月8日</c:v>
                </c:pt>
                <c:pt idx="233">
                  <c:v>10月9日</c:v>
                </c:pt>
                <c:pt idx="234">
                  <c:v>10月11日</c:v>
                </c:pt>
                <c:pt idx="235">
                  <c:v>10月12日</c:v>
                </c:pt>
                <c:pt idx="236">
                  <c:v>10月13日</c:v>
                </c:pt>
                <c:pt idx="237">
                  <c:v>10月14日</c:v>
                </c:pt>
                <c:pt idx="238">
                  <c:v>10月15日</c:v>
                </c:pt>
                <c:pt idx="239">
                  <c:v>10月16日</c:v>
                </c:pt>
                <c:pt idx="240">
                  <c:v>10月18日</c:v>
                </c:pt>
                <c:pt idx="241">
                  <c:v>10月19日</c:v>
                </c:pt>
                <c:pt idx="242">
                  <c:v>10月20日</c:v>
                </c:pt>
                <c:pt idx="243">
                  <c:v>10月21日</c:v>
                </c:pt>
                <c:pt idx="244">
                  <c:v>10月22日</c:v>
                </c:pt>
                <c:pt idx="245">
                  <c:v>10月23日</c:v>
                </c:pt>
                <c:pt idx="246">
                  <c:v>10月25日</c:v>
                </c:pt>
                <c:pt idx="247">
                  <c:v>10月26日</c:v>
                </c:pt>
                <c:pt idx="248">
                  <c:v>10月27日</c:v>
                </c:pt>
                <c:pt idx="249">
                  <c:v>10月28日</c:v>
                </c:pt>
                <c:pt idx="250">
                  <c:v>10月29日</c:v>
                </c:pt>
                <c:pt idx="251">
                  <c:v>10月30日</c:v>
                </c:pt>
                <c:pt idx="252">
                  <c:v>11月1日</c:v>
                </c:pt>
                <c:pt idx="253">
                  <c:v>11月2日</c:v>
                </c:pt>
                <c:pt idx="254">
                  <c:v>11月3日</c:v>
                </c:pt>
                <c:pt idx="255">
                  <c:v>11月4日</c:v>
                </c:pt>
                <c:pt idx="256">
                  <c:v>11月5日</c:v>
                </c:pt>
                <c:pt idx="257">
                  <c:v>11月6日</c:v>
                </c:pt>
                <c:pt idx="258">
                  <c:v>11月8日</c:v>
                </c:pt>
                <c:pt idx="259">
                  <c:v>11月9日</c:v>
                </c:pt>
                <c:pt idx="260">
                  <c:v>11月10日</c:v>
                </c:pt>
                <c:pt idx="261">
                  <c:v>11月11日</c:v>
                </c:pt>
                <c:pt idx="262">
                  <c:v>11月12日</c:v>
                </c:pt>
                <c:pt idx="263">
                  <c:v>11月13日</c:v>
                </c:pt>
                <c:pt idx="264">
                  <c:v>11月15日</c:v>
                </c:pt>
                <c:pt idx="265">
                  <c:v>11月16日</c:v>
                </c:pt>
                <c:pt idx="266">
                  <c:v>11月17日</c:v>
                </c:pt>
                <c:pt idx="267">
                  <c:v>11月18日</c:v>
                </c:pt>
                <c:pt idx="268">
                  <c:v>11月19日</c:v>
                </c:pt>
                <c:pt idx="269">
                  <c:v>11月20日</c:v>
                </c:pt>
                <c:pt idx="270">
                  <c:v>11月22日</c:v>
                </c:pt>
                <c:pt idx="271">
                  <c:v>11月23日</c:v>
                </c:pt>
                <c:pt idx="272">
                  <c:v>11月24日</c:v>
                </c:pt>
                <c:pt idx="273">
                  <c:v>11月25日</c:v>
                </c:pt>
                <c:pt idx="274">
                  <c:v>11月26日</c:v>
                </c:pt>
                <c:pt idx="275">
                  <c:v>11月27日</c:v>
                </c:pt>
                <c:pt idx="276">
                  <c:v>11月29日</c:v>
                </c:pt>
                <c:pt idx="277">
                  <c:v>11月30日</c:v>
                </c:pt>
                <c:pt idx="278">
                  <c:v>12月1日</c:v>
                </c:pt>
                <c:pt idx="279">
                  <c:v>12月2日</c:v>
                </c:pt>
                <c:pt idx="280">
                  <c:v>12月3日</c:v>
                </c:pt>
                <c:pt idx="281">
                  <c:v>12月4日</c:v>
                </c:pt>
                <c:pt idx="282">
                  <c:v>12月6日</c:v>
                </c:pt>
                <c:pt idx="283">
                  <c:v>12月7日</c:v>
                </c:pt>
                <c:pt idx="284">
                  <c:v>12月8日</c:v>
                </c:pt>
                <c:pt idx="285">
                  <c:v>12月9日</c:v>
                </c:pt>
                <c:pt idx="286">
                  <c:v>12月10日</c:v>
                </c:pt>
                <c:pt idx="287">
                  <c:v>12月11日</c:v>
                </c:pt>
                <c:pt idx="288">
                  <c:v>12月13日</c:v>
                </c:pt>
                <c:pt idx="289">
                  <c:v>12月14日</c:v>
                </c:pt>
                <c:pt idx="290">
                  <c:v>12月15日</c:v>
                </c:pt>
                <c:pt idx="291">
                  <c:v>12月16日</c:v>
                </c:pt>
                <c:pt idx="292">
                  <c:v>12月17日</c:v>
                </c:pt>
                <c:pt idx="293">
                  <c:v>12月18日</c:v>
                </c:pt>
                <c:pt idx="294">
                  <c:v>12月20日</c:v>
                </c:pt>
                <c:pt idx="295">
                  <c:v>12月21日</c:v>
                </c:pt>
                <c:pt idx="296">
                  <c:v>12月22日</c:v>
                </c:pt>
                <c:pt idx="297">
                  <c:v>12月23日</c:v>
                </c:pt>
                <c:pt idx="298">
                  <c:v>12月24日</c:v>
                </c:pt>
                <c:pt idx="299">
                  <c:v>12月25日</c:v>
                </c:pt>
                <c:pt idx="300">
                  <c:v>12月27日</c:v>
                </c:pt>
                <c:pt idx="301">
                  <c:v>12月28日</c:v>
                </c:pt>
                <c:pt idx="302">
                  <c:v>12月29日</c:v>
                </c:pt>
                <c:pt idx="303">
                  <c:v>12月30日</c:v>
                </c:pt>
                <c:pt idx="304">
                  <c:v>12月31日</c:v>
                </c:pt>
              </c:strCache>
            </c:strRef>
          </c:cat>
          <c:val>
            <c:numRef>
              <c:f>'[棕榈油数据库.xlsx]周 棕榈油'!$L$4:$L$309</c:f>
              <c:numCache>
                <c:formatCode>General</c:formatCode>
                <c:ptCount val="305"/>
                <c:pt idx="3" c:formatCode="0_ ">
                  <c:v>87.295</c:v>
                </c:pt>
                <c:pt idx="9" c:formatCode="0_ ">
                  <c:v>87.425</c:v>
                </c:pt>
                <c:pt idx="15" c:formatCode="0_ ">
                  <c:v>82.47</c:v>
                </c:pt>
                <c:pt idx="19" c:formatCode="0_ ">
                  <c:v>75.61</c:v>
                </c:pt>
                <c:pt idx="24" c:formatCode="0_ ">
                  <c:v>67.105</c:v>
                </c:pt>
                <c:pt idx="34" c:formatCode="0_ ">
                  <c:v>69.265</c:v>
                </c:pt>
                <c:pt idx="40" c:formatCode="0_ ">
                  <c:v>65.935</c:v>
                </c:pt>
              </c:numCache>
            </c:numRef>
          </c:val>
          <c:smooth val="0"/>
        </c:ser>
        <c:dLbls>
          <c:showLegendKey val="0"/>
          <c:showVal val="0"/>
          <c:showCatName val="0"/>
          <c:showSerName val="0"/>
          <c:showPercent val="0"/>
          <c:showBubbleSize val="0"/>
        </c:dLbls>
        <c:marker val="0"/>
        <c:smooth val="0"/>
        <c:axId val="562508512"/>
        <c:axId val="562511424"/>
      </c:lineChart>
      <c:catAx>
        <c:axId val="562508512"/>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562511424"/>
        <c:crosses val="autoZero"/>
        <c:auto val="1"/>
        <c:lblAlgn val="ctr"/>
        <c:lblOffset val="100"/>
        <c:noMultiLvlLbl val="0"/>
      </c:catAx>
      <c:valAx>
        <c:axId val="562511424"/>
        <c:scaling>
          <c:orientation val="minMax"/>
          <c:min val="10"/>
        </c:scaling>
        <c:delete val="0"/>
        <c:axPos val="l"/>
        <c:majorGridlines>
          <c:spPr>
            <a:ln w="9525" cap="flat" cmpd="sng" algn="ctr">
              <a:solidFill>
                <a:sysClr val="windowText" lastClr="000000">
                  <a:lumMod val="15000"/>
                  <a:lumOff val="85000"/>
                </a:sysClr>
              </a:solidFill>
              <a:prstDash val="sysDash"/>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562508512"/>
        <c:crosses val="autoZero"/>
        <c:crossBetween val="between"/>
        <c:majorUnit val="10"/>
      </c:valAx>
      <c:spPr>
        <a:noFill/>
        <a:ln w="25400">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span"/>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Data val="1"/>
      </c14:pivotOptions>
    </c:ext>
  </c:extLst>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[豆系数据库.xlsx]周度压榨!数据透视表5</c:name>
    <c:fmtId val="-1"/>
  </c:pivotSource>
  <c:chart>
    <c:title>
      <c:tx>
        <c:rich>
          <a:bodyPr rot="0" spcFirstLastPara="1" vertOverflow="ellipsis" vert="horz" wrap="square" anchor="ctr" anchorCtr="1"/>
          <a:lstStyle/>
          <a:p>
            <a:pPr>
              <a:defRPr lang="zh-CN" sz="16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en-US" sz="1600">
                <a:ea typeface="宋体" panose="02010600030101010101" pitchFamily="2" charset="-122"/>
              </a:rPr>
              <a:t>豆油库存</a:t>
            </a:r>
            <a:r>
              <a:rPr lang="en-US" altLang="zh-CN" sz="1600">
                <a:ea typeface="宋体" panose="02010600030101010101" pitchFamily="2" charset="-122"/>
              </a:rPr>
              <a:t>(</a:t>
            </a:r>
            <a:r>
              <a:rPr lang="zh-CN" altLang="en-US" sz="1600">
                <a:ea typeface="宋体" panose="02010600030101010101" pitchFamily="2" charset="-122"/>
              </a:rPr>
              <a:t>万吨</a:t>
            </a:r>
            <a:r>
              <a:rPr lang="en-US" altLang="zh-CN" sz="1600">
                <a:ea typeface="宋体" panose="02010600030101010101" pitchFamily="2" charset="-122"/>
              </a:rPr>
              <a:t>)</a:t>
            </a:r>
            <a:endParaRPr lang="en-US" altLang="zh-CN" sz="1600">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[豆系数据库.xlsx]周度压榨!$AT$2:$AT$3</c:f>
              <c:strCache>
                <c:ptCount val="1"/>
                <c:pt idx="0">
                  <c:v>2018年</c:v>
                </c:pt>
              </c:strCache>
            </c:strRef>
          </c:tx>
          <c:spPr>
            <a:ln w="28575" cap="rnd">
              <a:solidFill>
                <a:srgbClr val="5B9BD5"/>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[豆系数据库.xlsx]周度压榨!$AT$4:$AT$312</c:f>
              <c:numCache>
                <c:formatCode>General</c:formatCode>
                <c:ptCount val="308"/>
                <c:pt idx="3" c:formatCode="0_ ">
                  <c:v>156.69</c:v>
                </c:pt>
                <c:pt idx="9" c:formatCode="0_ ">
                  <c:v>152.77</c:v>
                </c:pt>
                <c:pt idx="15" c:formatCode="0_ ">
                  <c:v>148.79</c:v>
                </c:pt>
                <c:pt idx="20" c:formatCode="0_ ">
                  <c:v>146</c:v>
                </c:pt>
                <c:pt idx="26" c:formatCode="0_ ">
                  <c:v>142.91</c:v>
                </c:pt>
                <c:pt idx="31" c:formatCode="0_ ">
                  <c:v>142.72</c:v>
                </c:pt>
                <c:pt idx="43" c:formatCode="0_ ">
                  <c:v>135.44</c:v>
                </c:pt>
                <c:pt idx="49" c:formatCode="0_ ">
                  <c:v>129.05</c:v>
                </c:pt>
                <c:pt idx="55" c:formatCode="0_ ">
                  <c:v>129.92</c:v>
                </c:pt>
                <c:pt idx="61" c:formatCode="0_ ">
                  <c:v>130.23</c:v>
                </c:pt>
                <c:pt idx="67" c:formatCode="0_ ">
                  <c:v>127.2</c:v>
                </c:pt>
                <c:pt idx="73" c:formatCode="0_ ">
                  <c:v>126.36</c:v>
                </c:pt>
                <c:pt idx="79" c:formatCode="0_ ">
                  <c:v>124.5</c:v>
                </c:pt>
                <c:pt idx="85" c:formatCode="0_ ">
                  <c:v>120.59</c:v>
                </c:pt>
                <c:pt idx="91" c:formatCode="0_ ">
                  <c:v>120.15</c:v>
                </c:pt>
                <c:pt idx="97" c:formatCode="0_ ">
                  <c:v>119.4</c:v>
                </c:pt>
                <c:pt idx="103" c:formatCode="0_ ">
                  <c:v>124.28</c:v>
                </c:pt>
                <c:pt idx="109" c:formatCode="0_ ">
                  <c:v>122.69</c:v>
                </c:pt>
                <c:pt idx="115" c:formatCode="0_ ">
                  <c:v>123.84</c:v>
                </c:pt>
                <c:pt idx="121" c:formatCode="0_ ">
                  <c:v>124.95</c:v>
                </c:pt>
                <c:pt idx="127" c:formatCode="0_ ">
                  <c:v>126.59</c:v>
                </c:pt>
                <c:pt idx="133" c:formatCode="0_ ">
                  <c:v>128.22</c:v>
                </c:pt>
                <c:pt idx="139" c:formatCode="0_ ">
                  <c:v>132.61</c:v>
                </c:pt>
                <c:pt idx="145" c:formatCode="0_ ">
                  <c:v>144.97</c:v>
                </c:pt>
                <c:pt idx="151" c:formatCode="0_ ">
                  <c:v>146.07</c:v>
                </c:pt>
                <c:pt idx="157" c:formatCode="0_ ">
                  <c:v>148.97</c:v>
                </c:pt>
                <c:pt idx="163" c:formatCode="0_ ">
                  <c:v>151.16</c:v>
                </c:pt>
                <c:pt idx="169" c:formatCode="0_ ">
                  <c:v>151.27</c:v>
                </c:pt>
                <c:pt idx="175" c:formatCode="0_ ">
                  <c:v>152.64</c:v>
                </c:pt>
                <c:pt idx="181" c:formatCode="0_ ">
                  <c:v>151.54</c:v>
                </c:pt>
                <c:pt idx="187" c:formatCode="0_ ">
                  <c:v>150.86</c:v>
                </c:pt>
                <c:pt idx="193" c:formatCode="0_ ">
                  <c:v>152.6</c:v>
                </c:pt>
                <c:pt idx="199" c:formatCode="0_ ">
                  <c:v>151.69</c:v>
                </c:pt>
                <c:pt idx="205" c:formatCode="0_ ">
                  <c:v>146.25</c:v>
                </c:pt>
                <c:pt idx="211" c:formatCode="0_ ">
                  <c:v>147.84</c:v>
                </c:pt>
                <c:pt idx="217" c:formatCode="0_ ">
                  <c:v>147.37</c:v>
                </c:pt>
                <c:pt idx="223" c:formatCode="0_ ">
                  <c:v>152.85</c:v>
                </c:pt>
                <c:pt idx="232" c:formatCode="0_ ">
                  <c:v>#N/A</c:v>
                </c:pt>
                <c:pt idx="238" c:formatCode="0_ ">
                  <c:v>166.22</c:v>
                </c:pt>
                <c:pt idx="244" c:formatCode="0_ ">
                  <c:v>170.59</c:v>
                </c:pt>
                <c:pt idx="250" c:formatCode="0_ ">
                  <c:v>170.91</c:v>
                </c:pt>
                <c:pt idx="256" c:formatCode="0_ ">
                  <c:v>168.93</c:v>
                </c:pt>
                <c:pt idx="262" c:formatCode="0_ ">
                  <c:v>167.18</c:v>
                </c:pt>
                <c:pt idx="268" c:formatCode="0_ ">
                  <c:v>167.87</c:v>
                </c:pt>
                <c:pt idx="274" c:formatCode="0_ ">
                  <c:v>167.83</c:v>
                </c:pt>
                <c:pt idx="280" c:formatCode="0_ ">
                  <c:v>163.85</c:v>
                </c:pt>
                <c:pt idx="286" c:formatCode="0_ ">
                  <c:v>160.05</c:v>
                </c:pt>
                <c:pt idx="292" c:formatCode="0_ ">
                  <c:v>158.15</c:v>
                </c:pt>
                <c:pt idx="298" c:formatCode="0_ ">
                  <c:v>154.37</c:v>
                </c:pt>
                <c:pt idx="304" c:formatCode="0_ ">
                  <c:v>150.29</c:v>
                </c:pt>
              </c:numCache>
            </c:numRef>
          </c:val>
          <c:smooth val="0"/>
        </c:ser>
        <c:ser>
          <c:idx val="1"/>
          <c:order val="1"/>
          <c:tx>
            <c:strRef>
              <c:f>[豆系数据库.xlsx]周度压榨!$AU$2:$AU$3</c:f>
              <c:strCache>
                <c:ptCount val="1"/>
                <c:pt idx="0">
                  <c:v>2019年</c:v>
                </c:pt>
              </c:strCache>
            </c:strRef>
          </c:tx>
          <c:spPr>
            <a:ln w="28575" cap="rnd">
              <a:solidFill>
                <a:srgbClr val="ED7D31"/>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[豆系数据库.xlsx]周度压榨!$AU$4:$AU$312</c:f>
              <c:numCache>
                <c:formatCode>General</c:formatCode>
                <c:ptCount val="308"/>
                <c:pt idx="2" c:formatCode="0_ ">
                  <c:v>142.75</c:v>
                </c:pt>
                <c:pt idx="8" c:formatCode="0_ ">
                  <c:v>133.94</c:v>
                </c:pt>
                <c:pt idx="14" c:formatCode="0_ ">
                  <c:v>129.08</c:v>
                </c:pt>
                <c:pt idx="19" c:formatCode="0_ ">
                  <c:v>127.38</c:v>
                </c:pt>
                <c:pt idx="25" c:formatCode="0_ ">
                  <c:v>129.05</c:v>
                </c:pt>
                <c:pt idx="36" c:formatCode="0_ ">
                  <c:v>129.32</c:v>
                </c:pt>
                <c:pt idx="42" c:formatCode="0_ ">
                  <c:v>125.96</c:v>
                </c:pt>
                <c:pt idx="48" c:formatCode="0_ ">
                  <c:v>123.95</c:v>
                </c:pt>
                <c:pt idx="54" c:formatCode="0_ ">
                  <c:v>125.96</c:v>
                </c:pt>
                <c:pt idx="60" c:formatCode="0_ ">
                  <c:v>128.36</c:v>
                </c:pt>
                <c:pt idx="66" c:formatCode="0_ ">
                  <c:v>125.76</c:v>
                </c:pt>
                <c:pt idx="72" c:formatCode="0_ ">
                  <c:v>124.19</c:v>
                </c:pt>
                <c:pt idx="78" c:formatCode="0_ ">
                  <c:v>126.29</c:v>
                </c:pt>
                <c:pt idx="84" c:formatCode="0_ ">
                  <c:v>126.33</c:v>
                </c:pt>
                <c:pt idx="90" c:formatCode="0_ ">
                  <c:v>124.92</c:v>
                </c:pt>
                <c:pt idx="96" c:formatCode="0_ ">
                  <c:v>121.44</c:v>
                </c:pt>
                <c:pt idx="102" c:formatCode="0_ ">
                  <c:v>123.55</c:v>
                </c:pt>
                <c:pt idx="108" c:formatCode="0_ ">
                  <c:v>123.63</c:v>
                </c:pt>
                <c:pt idx="114" c:formatCode="0_ ">
                  <c:v>127.93</c:v>
                </c:pt>
                <c:pt idx="120" c:formatCode="0_ ">
                  <c:v>125.1</c:v>
                </c:pt>
                <c:pt idx="126" c:formatCode="0_ ">
                  <c:v>121.59</c:v>
                </c:pt>
                <c:pt idx="132" c:formatCode="0_ ">
                  <c:v>125.61</c:v>
                </c:pt>
                <c:pt idx="138" c:formatCode="0_ ">
                  <c:v>127.55</c:v>
                </c:pt>
                <c:pt idx="144" c:formatCode="0_ ">
                  <c:v>128.37</c:v>
                </c:pt>
                <c:pt idx="150" c:formatCode="0_ ">
                  <c:v>126.74</c:v>
                </c:pt>
                <c:pt idx="156" c:formatCode="0_ ">
                  <c:v>124.23</c:v>
                </c:pt>
                <c:pt idx="162" c:formatCode="0_ ">
                  <c:v>125.58</c:v>
                </c:pt>
                <c:pt idx="168" c:formatCode="0_ ">
                  <c:v>124.58</c:v>
                </c:pt>
                <c:pt idx="174" c:formatCode="0_ ">
                  <c:v>120.25</c:v>
                </c:pt>
                <c:pt idx="180" c:formatCode="0_ ">
                  <c:v>119.72</c:v>
                </c:pt>
                <c:pt idx="186" c:formatCode="0_ ">
                  <c:v>119.5</c:v>
                </c:pt>
                <c:pt idx="192" c:formatCode="0_ ">
                  <c:v>120.54</c:v>
                </c:pt>
                <c:pt idx="198" c:formatCode="0_ ">
                  <c:v>117.23</c:v>
                </c:pt>
                <c:pt idx="204" c:formatCode="0_ ">
                  <c:v>117.52</c:v>
                </c:pt>
                <c:pt idx="210" c:formatCode="0_ ">
                  <c:v>119.79</c:v>
                </c:pt>
                <c:pt idx="216" c:formatCode="0_ ">
                  <c:v>118.96</c:v>
                </c:pt>
                <c:pt idx="222" c:formatCode="0_ ">
                  <c:v>119.04</c:v>
                </c:pt>
                <c:pt idx="228" c:formatCode="0_ ">
                  <c:v>120.76</c:v>
                </c:pt>
                <c:pt idx="231" c:formatCode="0_ ">
                  <c:v>120.54</c:v>
                </c:pt>
                <c:pt idx="237" c:formatCode="0_ ">
                  <c:v>118.47</c:v>
                </c:pt>
                <c:pt idx="243" c:formatCode="0_ ">
                  <c:v>121.53</c:v>
                </c:pt>
                <c:pt idx="249" c:formatCode="0_ ">
                  <c:v>117.96</c:v>
                </c:pt>
                <c:pt idx="255" c:formatCode="0_ ">
                  <c:v>114.24</c:v>
                </c:pt>
                <c:pt idx="261" c:formatCode="0_ ">
                  <c:v>108.81</c:v>
                </c:pt>
                <c:pt idx="267" c:formatCode="0_ ">
                  <c:v>103.85</c:v>
                </c:pt>
                <c:pt idx="273" c:formatCode="0_ ">
                  <c:v>101.87</c:v>
                </c:pt>
                <c:pt idx="279" c:formatCode="0_ ">
                  <c:v>97.13</c:v>
                </c:pt>
                <c:pt idx="285" c:formatCode="0_ ">
                  <c:v>93.44</c:v>
                </c:pt>
                <c:pt idx="291" c:formatCode="0_ ">
                  <c:v>85.28</c:v>
                </c:pt>
                <c:pt idx="297" c:formatCode="0_ ">
                  <c:v>82.73</c:v>
                </c:pt>
                <c:pt idx="303" c:formatCode="0_ ">
                  <c:v>84.15</c:v>
                </c:pt>
              </c:numCache>
            </c:numRef>
          </c:val>
          <c:smooth val="0"/>
        </c:ser>
        <c:ser>
          <c:idx val="2"/>
          <c:order val="2"/>
          <c:tx>
            <c:strRef>
              <c:f>[豆系数据库.xlsx]周度压榨!$AV$2:$AV$3</c:f>
              <c:strCache>
                <c:ptCount val="1"/>
                <c:pt idx="0">
                  <c:v>2020年</c:v>
                </c:pt>
              </c:strCache>
            </c:strRef>
          </c:tx>
          <c:spPr>
            <a:ln w="28575" cap="rnd">
              <a:solidFill>
                <a:srgbClr val="A5A5A5"/>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[豆系数据库.xlsx]周度压榨!$AV$4:$AV$312</c:f>
              <c:numCache>
                <c:formatCode>General</c:formatCode>
                <c:ptCount val="308"/>
                <c:pt idx="1" c:formatCode="0_ ">
                  <c:v>84.7</c:v>
                </c:pt>
                <c:pt idx="7" c:formatCode="0_ ">
                  <c:v>79.08</c:v>
                </c:pt>
                <c:pt idx="13" c:formatCode="0_ ">
                  <c:v>78.48</c:v>
                </c:pt>
                <c:pt idx="24" c:formatCode="0_ ">
                  <c:v>78.92</c:v>
                </c:pt>
                <c:pt idx="30" c:formatCode="0_ ">
                  <c:v>83.91</c:v>
                </c:pt>
                <c:pt idx="35" c:formatCode="0_ ">
                  <c:v>92.86</c:v>
                </c:pt>
                <c:pt idx="41" c:formatCode="0_ ">
                  <c:v>106.78</c:v>
                </c:pt>
                <c:pt idx="47" c:formatCode="0_ ">
                  <c:v>115.27</c:v>
                </c:pt>
                <c:pt idx="53" c:formatCode="0_ ">
                  <c:v>124.88</c:v>
                </c:pt>
                <c:pt idx="59" c:formatCode="0_ ">
                  <c:v>123.26</c:v>
                </c:pt>
                <c:pt idx="65" c:formatCode="0_ ">
                  <c:v>114.47</c:v>
                </c:pt>
                <c:pt idx="71" c:formatCode="0_ ">
                  <c:v>110.06</c:v>
                </c:pt>
                <c:pt idx="77" c:formatCode="0_ ">
                  <c:v>101.4</c:v>
                </c:pt>
                <c:pt idx="83" c:formatCode="0_ ">
                  <c:v>87.97</c:v>
                </c:pt>
                <c:pt idx="89" c:formatCode="0_ ">
                  <c:v>79.46</c:v>
                </c:pt>
                <c:pt idx="95" c:formatCode="0_ ">
                  <c:v>74.39</c:v>
                </c:pt>
                <c:pt idx="101" c:formatCode="0_ ">
                  <c:v>71.4</c:v>
                </c:pt>
                <c:pt idx="107" c:formatCode="0_ ">
                  <c:v>73.65</c:v>
                </c:pt>
                <c:pt idx="113" c:formatCode="0_ ">
                  <c:v>76.1</c:v>
                </c:pt>
                <c:pt idx="119" c:formatCode="0_ ">
                  <c:v>77.11</c:v>
                </c:pt>
                <c:pt idx="125" c:formatCode="0_ ">
                  <c:v>80.62</c:v>
                </c:pt>
                <c:pt idx="131" c:formatCode="0_ ">
                  <c:v>82.88</c:v>
                </c:pt>
                <c:pt idx="137" c:formatCode="0_ ">
                  <c:v>84.98</c:v>
                </c:pt>
                <c:pt idx="143" c:formatCode="0_ ">
                  <c:v>90.98</c:v>
                </c:pt>
                <c:pt idx="149" c:formatCode="0_ ">
                  <c:v>96.9</c:v>
                </c:pt>
                <c:pt idx="155" c:formatCode="0_ ">
                  <c:v>98.29</c:v>
                </c:pt>
                <c:pt idx="161" c:formatCode="0_ ">
                  <c:v>100.33</c:v>
                </c:pt>
                <c:pt idx="167" c:formatCode="0_ ">
                  <c:v>102.37</c:v>
                </c:pt>
                <c:pt idx="173" c:formatCode="0_ ">
                  <c:v>112.46</c:v>
                </c:pt>
                <c:pt idx="179" c:formatCode="0_ ">
                  <c:v>106.9</c:v>
                </c:pt>
                <c:pt idx="185" c:formatCode="0_ ">
                  <c:v>107.11</c:v>
                </c:pt>
                <c:pt idx="191" c:formatCode="0_ ">
                  <c:v>107</c:v>
                </c:pt>
                <c:pt idx="197" c:formatCode="0_ ">
                  <c:v>106.84</c:v>
                </c:pt>
                <c:pt idx="203" c:formatCode="0_ ">
                  <c:v>111.71</c:v>
                </c:pt>
                <c:pt idx="209" c:formatCode="0_ ">
                  <c:v>107.9</c:v>
                </c:pt>
                <c:pt idx="215" c:formatCode="0_ ">
                  <c:v>106.04</c:v>
                </c:pt>
                <c:pt idx="221" c:formatCode="0_ ">
                  <c:v>107.54</c:v>
                </c:pt>
                <c:pt idx="227" c:formatCode="0_ ">
                  <c:v>109.21</c:v>
                </c:pt>
                <c:pt idx="236" c:formatCode="0_ ">
                  <c:v>115.23</c:v>
                </c:pt>
                <c:pt idx="242" c:formatCode="0_ ">
                  <c:v>112.6</c:v>
                </c:pt>
                <c:pt idx="248" c:formatCode="0_ ">
                  <c:v>105.03</c:v>
                </c:pt>
                <c:pt idx="254" c:formatCode="0_ ">
                  <c:v>101.34</c:v>
                </c:pt>
                <c:pt idx="260" c:formatCode="0_ ">
                  <c:v>101.57</c:v>
                </c:pt>
                <c:pt idx="266" c:formatCode="0_ ">
                  <c:v>98.64</c:v>
                </c:pt>
                <c:pt idx="272" c:formatCode="0_ ">
                  <c:v>99.98</c:v>
                </c:pt>
                <c:pt idx="278" c:formatCode="0_ ">
                  <c:v>95.82</c:v>
                </c:pt>
                <c:pt idx="284" c:formatCode="0_ ">
                  <c:v>89.29</c:v>
                </c:pt>
                <c:pt idx="290" c:formatCode="0_ ">
                  <c:v>85.77</c:v>
                </c:pt>
                <c:pt idx="296" c:formatCode="0_ ">
                  <c:v>80.11</c:v>
                </c:pt>
                <c:pt idx="302" c:formatCode="0_ ">
                  <c:v>78.69</c:v>
                </c:pt>
              </c:numCache>
            </c:numRef>
          </c:val>
          <c:smooth val="0"/>
        </c:ser>
        <c:ser>
          <c:idx val="3"/>
          <c:order val="3"/>
          <c:tx>
            <c:strRef>
              <c:f>[豆系数据库.xlsx]周度压榨!$AW$2:$AW$3</c:f>
              <c:strCache>
                <c:ptCount val="1"/>
                <c:pt idx="0">
                  <c:v>2021年</c:v>
                </c:pt>
              </c:strCache>
            </c:strRef>
          </c:tx>
          <c:spPr>
            <a:ln w="28575" cap="rnd">
              <a:solidFill>
                <a:srgbClr val="FFC000"/>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[豆系数据库.xlsx]周度压榨!$AW$4:$AW$312</c:f>
              <c:numCache>
                <c:formatCode>0_ </c:formatCode>
                <c:ptCount val="308"/>
                <c:pt idx="0">
                  <c:v>79.63</c:v>
                </c:pt>
                <c:pt idx="6">
                  <c:v>76.03</c:v>
                </c:pt>
                <c:pt idx="12">
                  <c:v>75.43</c:v>
                </c:pt>
                <c:pt idx="18">
                  <c:v>74.32</c:v>
                </c:pt>
                <c:pt idx="23">
                  <c:v>75.35</c:v>
                </c:pt>
                <c:pt idx="29">
                  <c:v>78.21</c:v>
                </c:pt>
                <c:pt idx="34">
                  <c:v>#N/A</c:v>
                </c:pt>
                <c:pt idx="40">
                  <c:v>79.59</c:v>
                </c:pt>
                <c:pt idx="46">
                  <c:v>81.95</c:v>
                </c:pt>
                <c:pt idx="52">
                  <c:v>80.94</c:v>
                </c:pt>
                <c:pt idx="58">
                  <c:v>76.04</c:v>
                </c:pt>
                <c:pt idx="64">
                  <c:v>73.6</c:v>
                </c:pt>
                <c:pt idx="70">
                  <c:v>68.82</c:v>
                </c:pt>
                <c:pt idx="76">
                  <c:v>67.96</c:v>
                </c:pt>
                <c:pt idx="82">
                  <c:v>63.02</c:v>
                </c:pt>
                <c:pt idx="88">
                  <c:v>63.63</c:v>
                </c:pt>
                <c:pt idx="94">
                  <c:v>65.97</c:v>
                </c:pt>
                <c:pt idx="100">
                  <c:v>66.42</c:v>
                </c:pt>
                <c:pt idx="106">
                  <c:v>71.79</c:v>
                </c:pt>
                <c:pt idx="112">
                  <c:v>76.44</c:v>
                </c:pt>
                <c:pt idx="118">
                  <c:v>79.91</c:v>
                </c:pt>
                <c:pt idx="124">
                  <c:v>79.72</c:v>
                </c:pt>
                <c:pt idx="130">
                  <c:v>82.81</c:v>
                </c:pt>
                <c:pt idx="136">
                  <c:v>84.3</c:v>
                </c:pt>
                <c:pt idx="142">
                  <c:v>87.99</c:v>
                </c:pt>
                <c:pt idx="148">
                  <c:v>91.53</c:v>
                </c:pt>
                <c:pt idx="154">
                  <c:v>93.39</c:v>
                </c:pt>
                <c:pt idx="160">
                  <c:v>93.22</c:v>
                </c:pt>
                <c:pt idx="166">
                  <c:v>95.26</c:v>
                </c:pt>
                <c:pt idx="172">
                  <c:v>97.86</c:v>
                </c:pt>
                <c:pt idx="178">
                  <c:v>98.16</c:v>
                </c:pt>
                <c:pt idx="184">
                  <c:v>96.47</c:v>
                </c:pt>
                <c:pt idx="190">
                  <c:v>94.41</c:v>
                </c:pt>
                <c:pt idx="196">
                  <c:v>93.56</c:v>
                </c:pt>
                <c:pt idx="202">
                  <c:v>92.88</c:v>
                </c:pt>
                <c:pt idx="208">
                  <c:v>90.02</c:v>
                </c:pt>
                <c:pt idx="214">
                  <c:v>89.79</c:v>
                </c:pt>
                <c:pt idx="220">
                  <c:v>88.9</c:v>
                </c:pt>
                <c:pt idx="226">
                  <c:v>89.4</c:v>
                </c:pt>
                <c:pt idx="230">
                  <c:v>#N/A</c:v>
                </c:pt>
                <c:pt idx="235">
                  <c:v>93.86</c:v>
                </c:pt>
                <c:pt idx="241">
                  <c:v>93.38</c:v>
                </c:pt>
                <c:pt idx="247">
                  <c:v>87.96</c:v>
                </c:pt>
                <c:pt idx="253">
                  <c:v>87.34</c:v>
                </c:pt>
                <c:pt idx="259">
                  <c:v>86.77</c:v>
                </c:pt>
                <c:pt idx="265">
                  <c:v>83.11</c:v>
                </c:pt>
                <c:pt idx="271">
                  <c:v>84.26</c:v>
                </c:pt>
                <c:pt idx="277">
                  <c:v>84.18</c:v>
                </c:pt>
                <c:pt idx="283">
                  <c:v>84.16</c:v>
                </c:pt>
                <c:pt idx="289">
                  <c:v>82.9</c:v>
                </c:pt>
                <c:pt idx="295">
                  <c:v>82.42</c:v>
                </c:pt>
                <c:pt idx="301">
                  <c:v>82.16</c:v>
                </c:pt>
                <c:pt idx="307">
                  <c:v>81.94</c:v>
                </c:pt>
              </c:numCache>
            </c:numRef>
          </c:val>
          <c:smooth val="0"/>
        </c:ser>
        <c:ser>
          <c:idx val="4"/>
          <c:order val="4"/>
          <c:tx>
            <c:strRef>
              <c:f>[豆系数据库.xlsx]周度压榨!$AX$2:$AX$3</c:f>
              <c:strCache>
                <c:ptCount val="1"/>
                <c:pt idx="0">
                  <c:v>2022年</c:v>
                </c:pt>
              </c:strCache>
            </c:strRef>
          </c:tx>
          <c:spPr>
            <a:ln w="28575" cap="rnd">
              <a:solidFill>
                <a:srgbClr val="70AD47"/>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[豆系数据库.xlsx]周度压榨!$AX$4:$AX$312</c:f>
              <c:numCache>
                <c:formatCode>General</c:formatCode>
                <c:ptCount val="308"/>
                <c:pt idx="5" c:formatCode="0_ ">
                  <c:v>79.22</c:v>
                </c:pt>
                <c:pt idx="11" c:formatCode="0_ ">
                  <c:v>78.69</c:v>
                </c:pt>
                <c:pt idx="17" c:formatCode="0_ ">
                  <c:v>80.29</c:v>
                </c:pt>
                <c:pt idx="22" c:formatCode="0_ ">
                  <c:v>82.51</c:v>
                </c:pt>
                <c:pt idx="28" c:formatCode="0_ ">
                  <c:v>82.51</c:v>
                </c:pt>
                <c:pt idx="33" c:formatCode="0_ ">
                  <c:v>81.85</c:v>
                </c:pt>
                <c:pt idx="39" c:formatCode="0_ ">
                  <c:v>80.47</c:v>
                </c:pt>
                <c:pt idx="45" c:formatCode="0_ ">
                  <c:v>78.67</c:v>
                </c:pt>
                <c:pt idx="51" c:formatCode="0_ ">
                  <c:v>76.23</c:v>
                </c:pt>
                <c:pt idx="57" c:formatCode="0_ ">
                  <c:v>75.15</c:v>
                </c:pt>
                <c:pt idx="63" c:formatCode="0_ ">
                  <c:v>75.92</c:v>
                </c:pt>
                <c:pt idx="69" c:formatCode="0_ ">
                  <c:v>75.31</c:v>
                </c:pt>
                <c:pt idx="75" c:formatCode="0_ ">
                  <c:v>73.43</c:v>
                </c:pt>
                <c:pt idx="81" c:formatCode="0_ ">
                  <c:v>76.65</c:v>
                </c:pt>
                <c:pt idx="87" c:formatCode="0_ ">
                  <c:v>78.19</c:v>
                </c:pt>
                <c:pt idx="93" c:formatCode="0_ ">
                  <c:v>80.94</c:v>
                </c:pt>
                <c:pt idx="99" c:formatCode="0_ ">
                  <c:v>85.52</c:v>
                </c:pt>
                <c:pt idx="105" c:formatCode="0_ ">
                  <c:v>90.1</c:v>
                </c:pt>
                <c:pt idx="111" c:formatCode="0_ ">
                  <c:v>88.96</c:v>
                </c:pt>
                <c:pt idx="117" c:formatCode="0_ ">
                  <c:v>91.42</c:v>
                </c:pt>
                <c:pt idx="123" c:formatCode="0_ ">
                  <c:v>92.11</c:v>
                </c:pt>
                <c:pt idx="129" c:formatCode="0_ ">
                  <c:v>93.29</c:v>
                </c:pt>
                <c:pt idx="135" c:formatCode="0_ ">
                  <c:v>92.31</c:v>
                </c:pt>
                <c:pt idx="141" c:formatCode="0_ ">
                  <c:v>94.632</c:v>
                </c:pt>
                <c:pt idx="147" c:formatCode="0_ ">
                  <c:v>96.305</c:v>
                </c:pt>
                <c:pt idx="153" c:formatCode="0_ ">
                  <c:v>96.97</c:v>
                </c:pt>
                <c:pt idx="159" c:formatCode="0_ ">
                  <c:v>95.25</c:v>
                </c:pt>
                <c:pt idx="165" c:formatCode="0_ ">
                  <c:v>92.19</c:v>
                </c:pt>
                <c:pt idx="171" c:formatCode="0_ ">
                  <c:v>89.12</c:v>
                </c:pt>
                <c:pt idx="177" c:formatCode="0_ ">
                  <c:v>88.99</c:v>
                </c:pt>
                <c:pt idx="183" c:formatCode="0_ ">
                  <c:v>86.48</c:v>
                </c:pt>
                <c:pt idx="189" c:formatCode="0_ ">
                  <c:v>81.44</c:v>
                </c:pt>
                <c:pt idx="195" c:formatCode="0_ ">
                  <c:v>79.395</c:v>
                </c:pt>
                <c:pt idx="201" c:formatCode="0_ ">
                  <c:v>81.293</c:v>
                </c:pt>
                <c:pt idx="207" c:formatCode="0_ ">
                  <c:v>79.974</c:v>
                </c:pt>
                <c:pt idx="213" c:formatCode="0_ ">
                  <c:v>78.43</c:v>
                </c:pt>
                <c:pt idx="219" c:formatCode="0_ ">
                  <c:v>80.89</c:v>
                </c:pt>
                <c:pt idx="225" c:formatCode="0_ ">
                  <c:v>81.095</c:v>
                </c:pt>
                <c:pt idx="229" c:formatCode="0_ ">
                  <c:v>80.68</c:v>
                </c:pt>
                <c:pt idx="234" c:formatCode="0_ ">
                  <c:v>84.09</c:v>
                </c:pt>
                <c:pt idx="240" c:formatCode="0_ ">
                  <c:v>82.8</c:v>
                </c:pt>
                <c:pt idx="246" c:formatCode="0_ ">
                  <c:v>79.64</c:v>
                </c:pt>
                <c:pt idx="252" c:formatCode="0_ ">
                  <c:v>80.51</c:v>
                </c:pt>
                <c:pt idx="258" c:formatCode="0_ ">
                  <c:v>79.44</c:v>
                </c:pt>
                <c:pt idx="264" c:formatCode="0_ ">
                  <c:v>77.34</c:v>
                </c:pt>
                <c:pt idx="270" c:formatCode="0_ ">
                  <c:v>75.2</c:v>
                </c:pt>
                <c:pt idx="276" c:formatCode="0_ ">
                  <c:v>74.56</c:v>
                </c:pt>
                <c:pt idx="282" c:formatCode="0_ ">
                  <c:v>73.835</c:v>
                </c:pt>
                <c:pt idx="288" c:formatCode="0_ ">
                  <c:v>74.34</c:v>
                </c:pt>
                <c:pt idx="294" c:formatCode="0_ ">
                  <c:v>75.302</c:v>
                </c:pt>
                <c:pt idx="300" c:formatCode="0_ ">
                  <c:v>76.455</c:v>
                </c:pt>
                <c:pt idx="306" c:formatCode="0_ ">
                  <c:v>78.825</c:v>
                </c:pt>
              </c:numCache>
            </c:numRef>
          </c:val>
          <c:smooth val="0"/>
        </c:ser>
        <c:ser>
          <c:idx val="5"/>
          <c:order val="5"/>
          <c:tx>
            <c:strRef>
              <c:f>[豆系数据库.xlsx]周度压榨!$AY$2:$AY$3</c:f>
              <c:strCache>
                <c:ptCount val="1"/>
                <c:pt idx="0">
                  <c:v>2023年</c:v>
                </c:pt>
              </c:strCache>
            </c:strRef>
          </c:tx>
          <c:spPr>
            <a:ln w="28575" cap="rnd">
              <a:solidFill>
                <a:srgbClr val="C00000"/>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[豆系数据库.xlsx]周度压榨!$AY$4:$AY$312</c:f>
              <c:numCache>
                <c:formatCode>General</c:formatCode>
                <c:ptCount val="308"/>
                <c:pt idx="4" c:formatCode="0_ ">
                  <c:v>81.375</c:v>
                </c:pt>
                <c:pt idx="10" c:formatCode="0_ ">
                  <c:v>82.39</c:v>
                </c:pt>
                <c:pt idx="16" c:formatCode="0_ ">
                  <c:v>#N/A</c:v>
                </c:pt>
                <c:pt idx="21" c:formatCode="0_ ">
                  <c:v>84.86</c:v>
                </c:pt>
                <c:pt idx="27" c:formatCode="0_ ">
                  <c:v>79.91</c:v>
                </c:pt>
                <c:pt idx="32" c:formatCode="0_ ">
                  <c:v>79.05</c:v>
                </c:pt>
                <c:pt idx="38" c:formatCode="0_ ">
                  <c:v>78.59</c:v>
                </c:pt>
                <c:pt idx="44" c:formatCode="0_ ">
                  <c:v>76.38</c:v>
                </c:pt>
                <c:pt idx="50" c:formatCode="0_ ">
                  <c:v>74.01</c:v>
                </c:pt>
                <c:pt idx="56" c:formatCode="0_ ">
                  <c:v>74.25</c:v>
                </c:pt>
                <c:pt idx="62" c:formatCode="0_ ">
                  <c:v>67.41</c:v>
                </c:pt>
                <c:pt idx="68" c:formatCode="0_ ">
                  <c:v>65.47</c:v>
                </c:pt>
                <c:pt idx="74" c:formatCode="0_ ">
                  <c:v>64.18</c:v>
                </c:pt>
                <c:pt idx="80" c:formatCode="0_ ">
                  <c:v>63.68</c:v>
                </c:pt>
                <c:pt idx="86" c:formatCode="0_ ">
                  <c:v>65.41</c:v>
                </c:pt>
                <c:pt idx="92" c:formatCode="0_ ">
                  <c:v>66.55</c:v>
                </c:pt>
                <c:pt idx="98" c:formatCode="0_ ">
                  <c:v>71.99</c:v>
                </c:pt>
                <c:pt idx="104" c:formatCode="0_ ">
                  <c:v>78.99</c:v>
                </c:pt>
                <c:pt idx="110" c:formatCode="0_ ">
                  <c:v>74.21</c:v>
                </c:pt>
                <c:pt idx="116" c:formatCode="0_ ">
                  <c:v>74.22</c:v>
                </c:pt>
                <c:pt idx="122" c:formatCode="0_ ">
                  <c:v>79.22</c:v>
                </c:pt>
                <c:pt idx="128" c:formatCode="0_ ">
                  <c:v>84.59</c:v>
                </c:pt>
                <c:pt idx="134" c:formatCode="0_ ">
                  <c:v>87.31</c:v>
                </c:pt>
                <c:pt idx="140" c:formatCode="0_ ">
                  <c:v>93.65</c:v>
                </c:pt>
                <c:pt idx="146" c:formatCode="0_ ">
                  <c:v>98.67</c:v>
                </c:pt>
                <c:pt idx="152" c:formatCode="0_ ">
                  <c:v>100.74</c:v>
                </c:pt>
                <c:pt idx="158" c:formatCode="0_ ">
                  <c:v>99.47</c:v>
                </c:pt>
                <c:pt idx="164" c:formatCode="0_ ">
                  <c:v>102.88</c:v>
                </c:pt>
                <c:pt idx="170" c:formatCode="0_ ">
                  <c:v>106.95</c:v>
                </c:pt>
                <c:pt idx="176" c:formatCode="0_ ">
                  <c:v>109.08</c:v>
                </c:pt>
                <c:pt idx="182" c:formatCode="0_ ">
                  <c:v>108.83</c:v>
                </c:pt>
                <c:pt idx="188" c:formatCode="0_ ">
                  <c:v>107.03</c:v>
                </c:pt>
                <c:pt idx="194" c:formatCode="0_ ">
                  <c:v>105.36</c:v>
                </c:pt>
                <c:pt idx="200" c:formatCode="0_ ">
                  <c:v>103.05</c:v>
                </c:pt>
                <c:pt idx="206" c:formatCode="0_ ">
                  <c:v>100.33</c:v>
                </c:pt>
                <c:pt idx="212" c:formatCode="0_ ">
                  <c:v>96.31</c:v>
                </c:pt>
                <c:pt idx="218" c:formatCode="0_ ">
                  <c:v>98.26</c:v>
                </c:pt>
                <c:pt idx="224" c:formatCode="0_ ">
                  <c:v>100.64</c:v>
                </c:pt>
                <c:pt idx="233" c:formatCode="0_ ">
                  <c:v>102.67</c:v>
                </c:pt>
                <c:pt idx="239" c:formatCode="0_ ">
                  <c:v>94.65</c:v>
                </c:pt>
                <c:pt idx="245" c:formatCode="0_ ">
                  <c:v>97.64</c:v>
                </c:pt>
                <c:pt idx="251" c:formatCode="0_ ">
                  <c:v>96.26</c:v>
                </c:pt>
                <c:pt idx="257" c:formatCode="0_ ">
                  <c:v>95.8</c:v>
                </c:pt>
                <c:pt idx="263" c:formatCode="0_ ">
                  <c:v>94.85</c:v>
                </c:pt>
                <c:pt idx="269" c:formatCode="0_ ">
                  <c:v>94.25</c:v>
                </c:pt>
                <c:pt idx="275" c:formatCode="0_ ">
                  <c:v>97.65</c:v>
                </c:pt>
                <c:pt idx="281" c:formatCode="0_ ">
                  <c:v>98.81</c:v>
                </c:pt>
                <c:pt idx="287" c:formatCode="0_ ">
                  <c:v>100.23</c:v>
                </c:pt>
                <c:pt idx="293" c:formatCode="0_ ">
                  <c:v>99.32</c:v>
                </c:pt>
                <c:pt idx="299" c:formatCode="0_ ">
                  <c:v>98.5</c:v>
                </c:pt>
                <c:pt idx="305" c:formatCode="0_ ">
                  <c:v>99.1</c:v>
                </c:pt>
              </c:numCache>
            </c:numRef>
          </c:val>
          <c:smooth val="0"/>
        </c:ser>
        <c:ser>
          <c:idx val="6"/>
          <c:order val="6"/>
          <c:tx>
            <c:strRef>
              <c:f>[豆系数据库.xlsx]周度压榨!$AZ$2:$AZ$3</c:f>
              <c:strCache>
                <c:ptCount val="1"/>
                <c:pt idx="0">
                  <c:v>2024年</c:v>
                </c:pt>
              </c:strCache>
            </c:strRef>
          </c:tx>
          <c:spPr>
            <a:ln w="28575" cap="rnd">
              <a:solidFill>
                <a:sysClr val="windowText" lastClr="000000"/>
              </a:solidFill>
              <a:round/>
            </a:ln>
            <a:effectLst/>
          </c:spPr>
          <c:marker>
            <c:symbol val="none"/>
          </c:marker>
          <c:dLbls>
            <c:delete val="1"/>
          </c:dLbls>
          <c:cat>
            <c:strRef>
              <c:f>[豆系数据库.xlsx]周度压榨!$AS$4:$AS$312</c:f>
              <c:strCache>
                <c:ptCount val="308"/>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1月25日</c:v>
                </c:pt>
                <c:pt idx="20">
                  <c:v>1月26日</c:v>
                </c:pt>
                <c:pt idx="21">
                  <c:v>1月27日</c:v>
                </c:pt>
                <c:pt idx="22">
                  <c:v>1月28日</c:v>
                </c:pt>
                <c:pt idx="23">
                  <c:v>1月29日</c:v>
                </c:pt>
                <c:pt idx="24">
                  <c:v>1月31日</c:v>
                </c:pt>
                <c:pt idx="25">
                  <c:v>2月1日</c:v>
                </c:pt>
                <c:pt idx="26">
                  <c:v>2月2日</c:v>
                </c:pt>
                <c:pt idx="27">
                  <c:v>2月3日</c:v>
                </c:pt>
                <c:pt idx="28">
                  <c:v>2月4日</c:v>
                </c:pt>
                <c:pt idx="29">
                  <c:v>2月5日</c:v>
                </c:pt>
                <c:pt idx="30">
                  <c:v>2月7日</c:v>
                </c:pt>
                <c:pt idx="31">
                  <c:v>2月9日</c:v>
                </c:pt>
                <c:pt idx="32">
                  <c:v>2月10日</c:v>
                </c:pt>
                <c:pt idx="33">
                  <c:v>2月11日</c:v>
                </c:pt>
                <c:pt idx="34">
                  <c:v>2月12日</c:v>
                </c:pt>
                <c:pt idx="35">
                  <c:v>2月14日</c:v>
                </c:pt>
                <c:pt idx="36">
                  <c:v>2月15日</c:v>
                </c:pt>
                <c:pt idx="37">
                  <c:v>2月16日</c:v>
                </c:pt>
                <c:pt idx="38">
                  <c:v>2月17日</c:v>
                </c:pt>
                <c:pt idx="39">
                  <c:v>2月18日</c:v>
                </c:pt>
                <c:pt idx="40">
                  <c:v>2月19日</c:v>
                </c:pt>
                <c:pt idx="41">
                  <c:v>2月21日</c:v>
                </c:pt>
                <c:pt idx="42">
                  <c:v>2月22日</c:v>
                </c:pt>
                <c:pt idx="43">
                  <c:v>2月23日</c:v>
                </c:pt>
                <c:pt idx="44">
                  <c:v>2月24日</c:v>
                </c:pt>
                <c:pt idx="45">
                  <c:v>2月25日</c:v>
                </c:pt>
                <c:pt idx="46">
                  <c:v>2月26日</c:v>
                </c:pt>
                <c:pt idx="47">
                  <c:v>2月28日</c:v>
                </c:pt>
                <c:pt idx="48">
                  <c:v>3月1日</c:v>
                </c:pt>
                <c:pt idx="49">
                  <c:v>3月2日</c:v>
                </c:pt>
                <c:pt idx="50">
                  <c:v>3月3日</c:v>
                </c:pt>
                <c:pt idx="51">
                  <c:v>3月4日</c:v>
                </c:pt>
                <c:pt idx="52">
                  <c:v>3月5日</c:v>
                </c:pt>
                <c:pt idx="53">
                  <c:v>3月6日</c:v>
                </c:pt>
                <c:pt idx="54">
                  <c:v>3月8日</c:v>
                </c:pt>
                <c:pt idx="55">
                  <c:v>3月9日</c:v>
                </c:pt>
                <c:pt idx="56">
                  <c:v>3月10日</c:v>
                </c:pt>
                <c:pt idx="57">
                  <c:v>3月11日</c:v>
                </c:pt>
                <c:pt idx="58">
                  <c:v>3月12日</c:v>
                </c:pt>
                <c:pt idx="59">
                  <c:v>3月13日</c:v>
                </c:pt>
                <c:pt idx="60">
                  <c:v>3月15日</c:v>
                </c:pt>
                <c:pt idx="61">
                  <c:v>3月16日</c:v>
                </c:pt>
                <c:pt idx="62">
                  <c:v>3月17日</c:v>
                </c:pt>
                <c:pt idx="63">
                  <c:v>3月18日</c:v>
                </c:pt>
                <c:pt idx="64">
                  <c:v>3月19日</c:v>
                </c:pt>
                <c:pt idx="65">
                  <c:v>3月20日</c:v>
                </c:pt>
                <c:pt idx="66">
                  <c:v>3月22日</c:v>
                </c:pt>
                <c:pt idx="67">
                  <c:v>3月23日</c:v>
                </c:pt>
                <c:pt idx="68">
                  <c:v>3月24日</c:v>
                </c:pt>
                <c:pt idx="69">
                  <c:v>3月25日</c:v>
                </c:pt>
                <c:pt idx="70">
                  <c:v>3月26日</c:v>
                </c:pt>
                <c:pt idx="71">
                  <c:v>3月27日</c:v>
                </c:pt>
                <c:pt idx="72">
                  <c:v>3月29日</c:v>
                </c:pt>
                <c:pt idx="73">
                  <c:v>3月30日</c:v>
                </c:pt>
                <c:pt idx="74">
                  <c:v>3月31日</c:v>
                </c:pt>
                <c:pt idx="75">
                  <c:v>4月1日</c:v>
                </c:pt>
                <c:pt idx="76">
                  <c:v>4月2日</c:v>
                </c:pt>
                <c:pt idx="77">
                  <c:v>4月3日</c:v>
                </c:pt>
                <c:pt idx="78">
                  <c:v>4月5日</c:v>
                </c:pt>
                <c:pt idx="79">
                  <c:v>4月6日</c:v>
                </c:pt>
                <c:pt idx="80">
                  <c:v>4月7日</c:v>
                </c:pt>
                <c:pt idx="81">
                  <c:v>4月8日</c:v>
                </c:pt>
                <c:pt idx="82">
                  <c:v>4月9日</c:v>
                </c:pt>
                <c:pt idx="83">
                  <c:v>4月10日</c:v>
                </c:pt>
                <c:pt idx="84">
                  <c:v>4月12日</c:v>
                </c:pt>
                <c:pt idx="85">
                  <c:v>4月13日</c:v>
                </c:pt>
                <c:pt idx="86">
                  <c:v>4月14日</c:v>
                </c:pt>
                <c:pt idx="87">
                  <c:v>4月15日</c:v>
                </c:pt>
                <c:pt idx="88">
                  <c:v>4月16日</c:v>
                </c:pt>
                <c:pt idx="89">
                  <c:v>4月17日</c:v>
                </c:pt>
                <c:pt idx="90">
                  <c:v>4月19日</c:v>
                </c:pt>
                <c:pt idx="91">
                  <c:v>4月20日</c:v>
                </c:pt>
                <c:pt idx="92">
                  <c:v>4月21日</c:v>
                </c:pt>
                <c:pt idx="93">
                  <c:v>4月22日</c:v>
                </c:pt>
                <c:pt idx="94">
                  <c:v>4月23日</c:v>
                </c:pt>
                <c:pt idx="95">
                  <c:v>4月24日</c:v>
                </c:pt>
                <c:pt idx="96">
                  <c:v>4月26日</c:v>
                </c:pt>
                <c:pt idx="97">
                  <c:v>4月27日</c:v>
                </c:pt>
                <c:pt idx="98">
                  <c:v>4月28日</c:v>
                </c:pt>
                <c:pt idx="99">
                  <c:v>4月29日</c:v>
                </c:pt>
                <c:pt idx="100">
                  <c:v>4月30日</c:v>
                </c:pt>
                <c:pt idx="101">
                  <c:v>5月1日</c:v>
                </c:pt>
                <c:pt idx="102">
                  <c:v>5月3日</c:v>
                </c:pt>
                <c:pt idx="103">
                  <c:v>5月4日</c:v>
                </c:pt>
                <c:pt idx="104">
                  <c:v>5月5日</c:v>
                </c:pt>
                <c:pt idx="105">
                  <c:v>5月6日</c:v>
                </c:pt>
                <c:pt idx="106">
                  <c:v>5月7日</c:v>
                </c:pt>
                <c:pt idx="107">
                  <c:v>5月8日</c:v>
                </c:pt>
                <c:pt idx="108">
                  <c:v>5月10日</c:v>
                </c:pt>
                <c:pt idx="109">
                  <c:v>5月11日</c:v>
                </c:pt>
                <c:pt idx="110">
                  <c:v>5月12日</c:v>
                </c:pt>
                <c:pt idx="111">
                  <c:v>5月13日</c:v>
                </c:pt>
                <c:pt idx="112">
                  <c:v>5月14日</c:v>
                </c:pt>
                <c:pt idx="113">
                  <c:v>5月15日</c:v>
                </c:pt>
                <c:pt idx="114">
                  <c:v>5月17日</c:v>
                </c:pt>
                <c:pt idx="115">
                  <c:v>5月18日</c:v>
                </c:pt>
                <c:pt idx="116">
                  <c:v>5月19日</c:v>
                </c:pt>
                <c:pt idx="117">
                  <c:v>5月20日</c:v>
                </c:pt>
                <c:pt idx="118">
                  <c:v>5月21日</c:v>
                </c:pt>
                <c:pt idx="119">
                  <c:v>5月22日</c:v>
                </c:pt>
                <c:pt idx="120">
                  <c:v>5月24日</c:v>
                </c:pt>
                <c:pt idx="121">
                  <c:v>5月25日</c:v>
                </c:pt>
                <c:pt idx="122">
                  <c:v>5月26日</c:v>
                </c:pt>
                <c:pt idx="123">
                  <c:v>5月27日</c:v>
                </c:pt>
                <c:pt idx="124">
                  <c:v>5月28日</c:v>
                </c:pt>
                <c:pt idx="125">
                  <c:v>5月29日</c:v>
                </c:pt>
                <c:pt idx="126">
                  <c:v>5月31日</c:v>
                </c:pt>
                <c:pt idx="127">
                  <c:v>6月1日</c:v>
                </c:pt>
                <c:pt idx="128">
                  <c:v>6月2日</c:v>
                </c:pt>
                <c:pt idx="129">
                  <c:v>6月3日</c:v>
                </c:pt>
                <c:pt idx="130">
                  <c:v>6月4日</c:v>
                </c:pt>
                <c:pt idx="131">
                  <c:v>6月5日</c:v>
                </c:pt>
                <c:pt idx="132">
                  <c:v>6月7日</c:v>
                </c:pt>
                <c:pt idx="133">
                  <c:v>6月8日</c:v>
                </c:pt>
                <c:pt idx="134">
                  <c:v>6月9日</c:v>
                </c:pt>
                <c:pt idx="135">
                  <c:v>6月10日</c:v>
                </c:pt>
                <c:pt idx="136">
                  <c:v>6月11日</c:v>
                </c:pt>
                <c:pt idx="137">
                  <c:v>6月12日</c:v>
                </c:pt>
                <c:pt idx="138">
                  <c:v>6月14日</c:v>
                </c:pt>
                <c:pt idx="139">
                  <c:v>6月15日</c:v>
                </c:pt>
                <c:pt idx="140">
                  <c:v>6月16日</c:v>
                </c:pt>
                <c:pt idx="141">
                  <c:v>6月17日</c:v>
                </c:pt>
                <c:pt idx="142">
                  <c:v>6月18日</c:v>
                </c:pt>
                <c:pt idx="143">
                  <c:v>6月19日</c:v>
                </c:pt>
                <c:pt idx="144">
                  <c:v>6月21日</c:v>
                </c:pt>
                <c:pt idx="145">
                  <c:v>6月22日</c:v>
                </c:pt>
                <c:pt idx="146">
                  <c:v>6月23日</c:v>
                </c:pt>
                <c:pt idx="147">
                  <c:v>6月24日</c:v>
                </c:pt>
                <c:pt idx="148">
                  <c:v>6月25日</c:v>
                </c:pt>
                <c:pt idx="149">
                  <c:v>6月26日</c:v>
                </c:pt>
                <c:pt idx="150">
                  <c:v>6月28日</c:v>
                </c:pt>
                <c:pt idx="151">
                  <c:v>6月29日</c:v>
                </c:pt>
                <c:pt idx="152">
                  <c:v>6月30日</c:v>
                </c:pt>
                <c:pt idx="153">
                  <c:v>7月1日</c:v>
                </c:pt>
                <c:pt idx="154">
                  <c:v>7月2日</c:v>
                </c:pt>
                <c:pt idx="155">
                  <c:v>7月3日</c:v>
                </c:pt>
                <c:pt idx="156">
                  <c:v>7月5日</c:v>
                </c:pt>
                <c:pt idx="157">
                  <c:v>7月6日</c:v>
                </c:pt>
                <c:pt idx="158">
                  <c:v>7月7日</c:v>
                </c:pt>
                <c:pt idx="159">
                  <c:v>7月8日</c:v>
                </c:pt>
                <c:pt idx="160">
                  <c:v>7月9日</c:v>
                </c:pt>
                <c:pt idx="161">
                  <c:v>7月10日</c:v>
                </c:pt>
                <c:pt idx="162">
                  <c:v>7月12日</c:v>
                </c:pt>
                <c:pt idx="163">
                  <c:v>7月13日</c:v>
                </c:pt>
                <c:pt idx="164">
                  <c:v>7月14日</c:v>
                </c:pt>
                <c:pt idx="165">
                  <c:v>7月15日</c:v>
                </c:pt>
                <c:pt idx="166">
                  <c:v>7月16日</c:v>
                </c:pt>
                <c:pt idx="167">
                  <c:v>7月17日</c:v>
                </c:pt>
                <c:pt idx="168">
                  <c:v>7月19日</c:v>
                </c:pt>
                <c:pt idx="169">
                  <c:v>7月20日</c:v>
                </c:pt>
                <c:pt idx="170">
                  <c:v>7月21日</c:v>
                </c:pt>
                <c:pt idx="171">
                  <c:v>7月22日</c:v>
                </c:pt>
                <c:pt idx="172">
                  <c:v>7月23日</c:v>
                </c:pt>
                <c:pt idx="173">
                  <c:v>7月24日</c:v>
                </c:pt>
                <c:pt idx="174">
                  <c:v>7月26日</c:v>
                </c:pt>
                <c:pt idx="175">
                  <c:v>7月27日</c:v>
                </c:pt>
                <c:pt idx="176">
                  <c:v>7月28日</c:v>
                </c:pt>
                <c:pt idx="177">
                  <c:v>7月29日</c:v>
                </c:pt>
                <c:pt idx="178">
                  <c:v>7月30日</c:v>
                </c:pt>
                <c:pt idx="179">
                  <c:v>7月31日</c:v>
                </c:pt>
                <c:pt idx="180">
                  <c:v>8月2日</c:v>
                </c:pt>
                <c:pt idx="181">
                  <c:v>8月3日</c:v>
                </c:pt>
                <c:pt idx="182">
                  <c:v>8月4日</c:v>
                </c:pt>
                <c:pt idx="183">
                  <c:v>8月5日</c:v>
                </c:pt>
                <c:pt idx="184">
                  <c:v>8月6日</c:v>
                </c:pt>
                <c:pt idx="185">
                  <c:v>8月7日</c:v>
                </c:pt>
                <c:pt idx="186">
                  <c:v>8月9日</c:v>
                </c:pt>
                <c:pt idx="187">
                  <c:v>8月10日</c:v>
                </c:pt>
                <c:pt idx="188">
                  <c:v>8月11日</c:v>
                </c:pt>
                <c:pt idx="189">
                  <c:v>8月12日</c:v>
                </c:pt>
                <c:pt idx="190">
                  <c:v>8月13日</c:v>
                </c:pt>
                <c:pt idx="191">
                  <c:v>8月14日</c:v>
                </c:pt>
                <c:pt idx="192">
                  <c:v>8月16日</c:v>
                </c:pt>
                <c:pt idx="193">
                  <c:v>8月17日</c:v>
                </c:pt>
                <c:pt idx="194">
                  <c:v>8月18日</c:v>
                </c:pt>
                <c:pt idx="195">
                  <c:v>8月19日</c:v>
                </c:pt>
                <c:pt idx="196">
                  <c:v>8月20日</c:v>
                </c:pt>
                <c:pt idx="197">
                  <c:v>8月21日</c:v>
                </c:pt>
                <c:pt idx="198">
                  <c:v>8月23日</c:v>
                </c:pt>
                <c:pt idx="199">
                  <c:v>8月24日</c:v>
                </c:pt>
                <c:pt idx="200">
                  <c:v>8月25日</c:v>
                </c:pt>
                <c:pt idx="201">
                  <c:v>8月26日</c:v>
                </c:pt>
                <c:pt idx="202">
                  <c:v>8月27日</c:v>
                </c:pt>
                <c:pt idx="203">
                  <c:v>8月28日</c:v>
                </c:pt>
                <c:pt idx="204">
                  <c:v>8月30日</c:v>
                </c:pt>
                <c:pt idx="205">
                  <c:v>8月31日</c:v>
                </c:pt>
                <c:pt idx="206">
                  <c:v>9月1日</c:v>
                </c:pt>
                <c:pt idx="207">
                  <c:v>9月2日</c:v>
                </c:pt>
                <c:pt idx="208">
                  <c:v>9月3日</c:v>
                </c:pt>
                <c:pt idx="209">
                  <c:v>9月4日</c:v>
                </c:pt>
                <c:pt idx="210">
                  <c:v>9月6日</c:v>
                </c:pt>
                <c:pt idx="211">
                  <c:v>9月7日</c:v>
                </c:pt>
                <c:pt idx="212">
                  <c:v>9月8日</c:v>
                </c:pt>
                <c:pt idx="213">
                  <c:v>9月9日</c:v>
                </c:pt>
                <c:pt idx="214">
                  <c:v>9月10日</c:v>
                </c:pt>
                <c:pt idx="215">
                  <c:v>9月11日</c:v>
                </c:pt>
                <c:pt idx="216">
                  <c:v>9月13日</c:v>
                </c:pt>
                <c:pt idx="217">
                  <c:v>9月14日</c:v>
                </c:pt>
                <c:pt idx="218">
                  <c:v>9月15日</c:v>
                </c:pt>
                <c:pt idx="219">
                  <c:v>9月16日</c:v>
                </c:pt>
                <c:pt idx="220">
                  <c:v>9月17日</c:v>
                </c:pt>
                <c:pt idx="221">
                  <c:v>9月18日</c:v>
                </c:pt>
                <c:pt idx="222">
                  <c:v>9月20日</c:v>
                </c:pt>
                <c:pt idx="223">
                  <c:v>9月21日</c:v>
                </c:pt>
                <c:pt idx="224">
                  <c:v>9月22日</c:v>
                </c:pt>
                <c:pt idx="225">
                  <c:v>9月23日</c:v>
                </c:pt>
                <c:pt idx="226">
                  <c:v>9月24日</c:v>
                </c:pt>
                <c:pt idx="227">
                  <c:v>9月25日</c:v>
                </c:pt>
                <c:pt idx="228">
                  <c:v>9月27日</c:v>
                </c:pt>
                <c:pt idx="229">
                  <c:v>9月30日</c:v>
                </c:pt>
                <c:pt idx="230">
                  <c:v>10月1日</c:v>
                </c:pt>
                <c:pt idx="231">
                  <c:v>10月4日</c:v>
                </c:pt>
                <c:pt idx="232">
                  <c:v>10月5日</c:v>
                </c:pt>
                <c:pt idx="233">
                  <c:v>10月6日</c:v>
                </c:pt>
                <c:pt idx="234">
                  <c:v>10月7日</c:v>
                </c:pt>
                <c:pt idx="235">
                  <c:v>10月8日</c:v>
                </c:pt>
                <c:pt idx="236">
                  <c:v>10月9日</c:v>
                </c:pt>
                <c:pt idx="237">
                  <c:v>10月11日</c:v>
                </c:pt>
                <c:pt idx="238">
                  <c:v>10月12日</c:v>
                </c:pt>
                <c:pt idx="239">
                  <c:v>10月13日</c:v>
                </c:pt>
                <c:pt idx="240">
                  <c:v>10月14日</c:v>
                </c:pt>
                <c:pt idx="241">
                  <c:v>10月15日</c:v>
                </c:pt>
                <c:pt idx="242">
                  <c:v>10月16日</c:v>
                </c:pt>
                <c:pt idx="243">
                  <c:v>10月18日</c:v>
                </c:pt>
                <c:pt idx="244">
                  <c:v>10月19日</c:v>
                </c:pt>
                <c:pt idx="245">
                  <c:v>10月20日</c:v>
                </c:pt>
                <c:pt idx="246">
                  <c:v>10月21日</c:v>
                </c:pt>
                <c:pt idx="247">
                  <c:v>10月22日</c:v>
                </c:pt>
                <c:pt idx="248">
                  <c:v>10月23日</c:v>
                </c:pt>
                <c:pt idx="249">
                  <c:v>10月25日</c:v>
                </c:pt>
                <c:pt idx="250">
                  <c:v>10月26日</c:v>
                </c:pt>
                <c:pt idx="251">
                  <c:v>10月27日</c:v>
                </c:pt>
                <c:pt idx="252">
                  <c:v>10月28日</c:v>
                </c:pt>
                <c:pt idx="253">
                  <c:v>10月29日</c:v>
                </c:pt>
                <c:pt idx="254">
                  <c:v>10月30日</c:v>
                </c:pt>
                <c:pt idx="255">
                  <c:v>11月1日</c:v>
                </c:pt>
                <c:pt idx="256">
                  <c:v>11月2日</c:v>
                </c:pt>
                <c:pt idx="257">
                  <c:v>11月3日</c:v>
                </c:pt>
                <c:pt idx="258">
                  <c:v>11月4日</c:v>
                </c:pt>
                <c:pt idx="259">
                  <c:v>11月5日</c:v>
                </c:pt>
                <c:pt idx="260">
                  <c:v>11月6日</c:v>
                </c:pt>
                <c:pt idx="261">
                  <c:v>11月8日</c:v>
                </c:pt>
                <c:pt idx="262">
                  <c:v>11月9日</c:v>
                </c:pt>
                <c:pt idx="263">
                  <c:v>11月10日</c:v>
                </c:pt>
                <c:pt idx="264">
                  <c:v>11月11日</c:v>
                </c:pt>
                <c:pt idx="265">
                  <c:v>11月12日</c:v>
                </c:pt>
                <c:pt idx="266">
                  <c:v>11月13日</c:v>
                </c:pt>
                <c:pt idx="267">
                  <c:v>11月15日</c:v>
                </c:pt>
                <c:pt idx="268">
                  <c:v>11月16日</c:v>
                </c:pt>
                <c:pt idx="269">
                  <c:v>11月17日</c:v>
                </c:pt>
                <c:pt idx="270">
                  <c:v>11月18日</c:v>
                </c:pt>
                <c:pt idx="271">
                  <c:v>11月19日</c:v>
                </c:pt>
                <c:pt idx="272">
                  <c:v>11月20日</c:v>
                </c:pt>
                <c:pt idx="273">
                  <c:v>11月22日</c:v>
                </c:pt>
                <c:pt idx="274">
                  <c:v>11月23日</c:v>
                </c:pt>
                <c:pt idx="275">
                  <c:v>11月24日</c:v>
                </c:pt>
                <c:pt idx="276">
                  <c:v>11月25日</c:v>
                </c:pt>
                <c:pt idx="277">
                  <c:v>11月26日</c:v>
                </c:pt>
                <c:pt idx="278">
                  <c:v>11月27日</c:v>
                </c:pt>
                <c:pt idx="279">
                  <c:v>11月29日</c:v>
                </c:pt>
                <c:pt idx="280">
                  <c:v>11月30日</c:v>
                </c:pt>
                <c:pt idx="281">
                  <c:v>12月1日</c:v>
                </c:pt>
                <c:pt idx="282">
                  <c:v>12月2日</c:v>
                </c:pt>
                <c:pt idx="283">
                  <c:v>12月3日</c:v>
                </c:pt>
                <c:pt idx="284">
                  <c:v>12月4日</c:v>
                </c:pt>
                <c:pt idx="285">
                  <c:v>12月6日</c:v>
                </c:pt>
                <c:pt idx="286">
                  <c:v>12月7日</c:v>
                </c:pt>
                <c:pt idx="287">
                  <c:v>12月8日</c:v>
                </c:pt>
                <c:pt idx="288">
                  <c:v>12月9日</c:v>
                </c:pt>
                <c:pt idx="289">
                  <c:v>12月10日</c:v>
                </c:pt>
                <c:pt idx="290">
                  <c:v>12月11日</c:v>
                </c:pt>
                <c:pt idx="291">
                  <c:v>12月13日</c:v>
                </c:pt>
                <c:pt idx="292">
                  <c:v>12月14日</c:v>
                </c:pt>
                <c:pt idx="293">
                  <c:v>12月15日</c:v>
                </c:pt>
                <c:pt idx="294">
                  <c:v>12月16日</c:v>
                </c:pt>
                <c:pt idx="295">
                  <c:v>12月17日</c:v>
                </c:pt>
                <c:pt idx="296">
                  <c:v>12月18日</c:v>
                </c:pt>
                <c:pt idx="297">
                  <c:v>12月20日</c:v>
                </c:pt>
                <c:pt idx="298">
                  <c:v>12月21日</c:v>
                </c:pt>
                <c:pt idx="299">
                  <c:v>12月22日</c:v>
                </c:pt>
                <c:pt idx="300">
                  <c:v>12月23日</c:v>
                </c:pt>
                <c:pt idx="301">
                  <c:v>12月24日</c:v>
                </c:pt>
                <c:pt idx="302">
                  <c:v>12月25日</c:v>
                </c:pt>
                <c:pt idx="303">
                  <c:v>12月27日</c:v>
                </c:pt>
                <c:pt idx="304">
                  <c:v>12月28日</c:v>
                </c:pt>
                <c:pt idx="305">
                  <c:v>12月29日</c:v>
                </c:pt>
                <c:pt idx="306">
                  <c:v>12月30日</c:v>
                </c:pt>
                <c:pt idx="307">
                  <c:v>12月31日</c:v>
                </c:pt>
              </c:strCache>
            </c:strRef>
          </c:cat>
          <c:val>
            <c:numRef>
              <c:f>[豆系数据库.xlsx]周度压榨!$AZ$4:$AZ$312</c:f>
              <c:numCache>
                <c:formatCode>General</c:formatCode>
                <c:ptCount val="308"/>
                <c:pt idx="3" c:formatCode="0_ ">
                  <c:v>99.3</c:v>
                </c:pt>
                <c:pt idx="9" c:formatCode="0_ ">
                  <c:v>95.78</c:v>
                </c:pt>
                <c:pt idx="15" c:formatCode="0_ ">
                  <c:v>92.95</c:v>
                </c:pt>
                <c:pt idx="20" c:formatCode="0_ ">
                  <c:v>92.37</c:v>
                </c:pt>
                <c:pt idx="26" c:formatCode="0_ ">
                  <c:v>90.38</c:v>
                </c:pt>
                <c:pt idx="31" c:formatCode="0_ ">
                  <c:v>#N/A</c:v>
                </c:pt>
                <c:pt idx="37" c:formatCode="0_ ">
                  <c:v>91.4</c:v>
                </c:pt>
                <c:pt idx="43" c:formatCode="0_ ">
                  <c:v>91.3</c:v>
                </c:pt>
              </c:numCache>
            </c:numRef>
          </c:val>
          <c:smooth val="0"/>
        </c:ser>
        <c:dLbls>
          <c:showLegendKey val="0"/>
          <c:showVal val="0"/>
          <c:showCatName val="0"/>
          <c:showSerName val="0"/>
          <c:showPercent val="0"/>
          <c:showBubbleSize val="0"/>
        </c:dLbls>
        <c:marker val="0"/>
        <c:smooth val="0"/>
        <c:axId val="834408303"/>
        <c:axId val="834399567"/>
      </c:lineChart>
      <c:catAx>
        <c:axId val="834408303"/>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834399567"/>
        <c:crosses val="autoZero"/>
        <c:auto val="1"/>
        <c:lblAlgn val="ctr"/>
        <c:lblOffset val="100"/>
        <c:noMultiLvlLbl val="0"/>
      </c:catAx>
      <c:valAx>
        <c:axId val="834399567"/>
        <c:scaling>
          <c:orientation val="minMax"/>
          <c:max val="200"/>
          <c:min val="40"/>
        </c:scaling>
        <c:delete val="0"/>
        <c:axPos val="l"/>
        <c:majorGridlines>
          <c:spPr>
            <a:ln w="9525" cap="flat" cmpd="sng" algn="ctr">
              <a:solidFill>
                <a:sysClr val="windowText" lastClr="000000">
                  <a:lumMod val="15000"/>
                  <a:lumOff val="85000"/>
                </a:sysClr>
              </a:solidFill>
              <a:prstDash val="sys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834408303"/>
        <c:crosses val="autoZero"/>
        <c:crossBetween val="between"/>
        <c:majorUnit val="20"/>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manualLayout>
          <c:xMode val="edge"/>
          <c:yMode val="edge"/>
          <c:x val="0.0900948366701791"/>
          <c:y val="0.86648454840362"/>
          <c:w val="0.850895679662803"/>
          <c:h val="0.104490353423254"/>
        </c:manualLayout>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span"/>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sVisible val="1"/>
      </c14:pivotOptions>
    </c:ext>
  </c:extLst>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[油菜籽数据库.xlsx]压榨!数据透视表22</c:name>
    <c:fmtId val="-1"/>
  </c:pivotSource>
  <c:chart>
    <c:title>
      <c:tx>
        <c:rich>
          <a:bodyPr rot="0" spcFirstLastPara="1" vertOverflow="ellipsis" vert="horz" wrap="square" anchor="ctr" anchorCtr="1"/>
          <a:lstStyle/>
          <a:p>
            <a:pPr>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zh-CN" altLang="en-US">
                <a:ea typeface="宋体" panose="02010600030101010101" pitchFamily="2" charset="-122"/>
              </a:rPr>
              <a:t>华东地区菜油库存</a:t>
            </a:r>
            <a:r>
              <a:rPr lang="en-US" altLang="zh-CN">
                <a:ea typeface="宋体" panose="02010600030101010101" pitchFamily="2" charset="-122"/>
              </a:rPr>
              <a:t>(</a:t>
            </a:r>
            <a:r>
              <a:rPr lang="zh-CN" altLang="en-US">
                <a:ea typeface="宋体" panose="02010600030101010101" pitchFamily="2" charset="-122"/>
              </a:rPr>
              <a:t>万吨</a:t>
            </a:r>
            <a:r>
              <a:rPr lang="en-US" altLang="zh-CN">
                <a:ea typeface="宋体" panose="02010600030101010101" pitchFamily="2" charset="-122"/>
              </a:rPr>
              <a:t>)</a:t>
            </a:r>
            <a:endParaRPr lang="en-US" altLang="zh-CN">
              <a:ea typeface="宋体" panose="02010600030101010101" pitchFamily="2" charset="-122"/>
            </a:endParaRPr>
          </a:p>
        </c:rich>
      </c:tx>
      <c:layout/>
      <c:overlay val="0"/>
      <c:spPr>
        <a:noFill/>
        <a:ln>
          <a:noFill/>
        </a:ln>
        <a:effectLst/>
      </c:spPr>
    </c:title>
    <c:autoTitleDeleted val="0"/>
    <c:plotArea>
      <c:layout/>
      <c:lineChart>
        <c:grouping val="standard"/>
        <c:varyColors val="0"/>
        <c:ser>
          <c:idx val="0"/>
          <c:order val="0"/>
          <c:tx>
            <c:strRef>
              <c:f>[油菜籽数据库.xlsx]压榨!$AX$2:$AX$3</c:f>
              <c:strCache>
                <c:ptCount val="1"/>
                <c:pt idx="0">
                  <c:v>2018年</c:v>
                </c:pt>
              </c:strCache>
            </c:strRef>
          </c:tx>
          <c:spPr>
            <a:ln w="28575" cap="rnd">
              <a:solidFill>
                <a:srgbClr val="FFC000"/>
              </a:solidFill>
              <a:round/>
            </a:ln>
            <a:effectLst/>
          </c:spPr>
          <c:marker>
            <c:symbol val="none"/>
          </c:marker>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[油菜籽数据库.xlsx]压榨!$AX$4:$AX$317</c:f>
              <c:numCache>
                <c:formatCode>General</c:formatCode>
                <c:ptCount val="313"/>
                <c:pt idx="3" c:formatCode="0.0_ ">
                  <c:v>19.64</c:v>
                </c:pt>
                <c:pt idx="9" c:formatCode="0.0_ ">
                  <c:v>18.71</c:v>
                </c:pt>
                <c:pt idx="15" c:formatCode="0.0_ ">
                  <c:v>18.06</c:v>
                </c:pt>
                <c:pt idx="21" c:formatCode="0.0_ ">
                  <c:v>17.41</c:v>
                </c:pt>
                <c:pt idx="27" c:formatCode="0.0_ ">
                  <c:v>16.63</c:v>
                </c:pt>
                <c:pt idx="33" c:formatCode="0.0_ ">
                  <c:v>16.91</c:v>
                </c:pt>
                <c:pt idx="39" c:formatCode="0.0_ ">
                  <c:v>#N/A</c:v>
                </c:pt>
                <c:pt idx="45" c:formatCode="0.0_ ">
                  <c:v>17.49</c:v>
                </c:pt>
                <c:pt idx="51" c:formatCode="0.0_ ">
                  <c:v>17.23</c:v>
                </c:pt>
                <c:pt idx="57" c:formatCode="0.0_ ">
                  <c:v>17.06</c:v>
                </c:pt>
                <c:pt idx="63" c:formatCode="0.0_ ">
                  <c:v>16.44</c:v>
                </c:pt>
                <c:pt idx="69" c:formatCode="0.0_ ">
                  <c:v>19.14</c:v>
                </c:pt>
                <c:pt idx="75" c:formatCode="0.0_ ">
                  <c:v>17.64</c:v>
                </c:pt>
                <c:pt idx="81" c:formatCode="0.0_ ">
                  <c:v>16.05</c:v>
                </c:pt>
                <c:pt idx="87" c:formatCode="0.0_ ">
                  <c:v>14.69</c:v>
                </c:pt>
                <c:pt idx="93" c:formatCode="0.0_ ">
                  <c:v>14</c:v>
                </c:pt>
                <c:pt idx="99" c:formatCode="0.0_ ">
                  <c:v>13.3</c:v>
                </c:pt>
                <c:pt idx="105" c:formatCode="0.0_ ">
                  <c:v>15.3</c:v>
                </c:pt>
                <c:pt idx="111" c:formatCode="0.0_ ">
                  <c:v>15.73</c:v>
                </c:pt>
                <c:pt idx="117" c:formatCode="0.0_ ">
                  <c:v>15.3</c:v>
                </c:pt>
                <c:pt idx="123" c:formatCode="0.0_ ">
                  <c:v>15.49</c:v>
                </c:pt>
                <c:pt idx="129" c:formatCode="0.0_ ">
                  <c:v>17.35</c:v>
                </c:pt>
                <c:pt idx="135" c:formatCode="0.0_ ">
                  <c:v>17.37</c:v>
                </c:pt>
                <c:pt idx="141" c:formatCode="0.0_ ">
                  <c:v>17.7</c:v>
                </c:pt>
                <c:pt idx="147" c:formatCode="0.0_ ">
                  <c:v>19.17</c:v>
                </c:pt>
                <c:pt idx="153" c:formatCode="0.0_ ">
                  <c:v>20.275</c:v>
                </c:pt>
                <c:pt idx="159" c:formatCode="0.0_ ">
                  <c:v>19.6</c:v>
                </c:pt>
                <c:pt idx="165" c:formatCode="0.0_ ">
                  <c:v>21.5</c:v>
                </c:pt>
                <c:pt idx="171" c:formatCode="0.0_ ">
                  <c:v>22.05</c:v>
                </c:pt>
                <c:pt idx="177" c:formatCode="0.0_ ">
                  <c:v>23.413</c:v>
                </c:pt>
                <c:pt idx="183" c:formatCode="0.0_ ">
                  <c:v>25.2</c:v>
                </c:pt>
                <c:pt idx="189" c:formatCode="0.0_ ">
                  <c:v>26.55</c:v>
                </c:pt>
                <c:pt idx="195" c:formatCode="0.0_ ">
                  <c:v>25.6</c:v>
                </c:pt>
                <c:pt idx="201" c:formatCode="0.0_ ">
                  <c:v>25.95</c:v>
                </c:pt>
                <c:pt idx="207" c:formatCode="0.0_ ">
                  <c:v>25.15</c:v>
                </c:pt>
                <c:pt idx="213" c:formatCode="0.0_ ">
                  <c:v>24.8</c:v>
                </c:pt>
                <c:pt idx="219" c:formatCode="0.0_ ">
                  <c:v>24.05</c:v>
                </c:pt>
                <c:pt idx="225" c:formatCode="0.0_ ">
                  <c:v>23.2</c:v>
                </c:pt>
                <c:pt idx="231" c:formatCode="0.0_ ">
                  <c:v>23.55</c:v>
                </c:pt>
                <c:pt idx="237" c:formatCode="0.0_ ">
                  <c:v>#N/A</c:v>
                </c:pt>
                <c:pt idx="243" c:formatCode="0.0_ ">
                  <c:v>22.81</c:v>
                </c:pt>
                <c:pt idx="249" c:formatCode="0.0_ ">
                  <c:v>22.16</c:v>
                </c:pt>
                <c:pt idx="255" c:formatCode="0.0_ ">
                  <c:v>22.64</c:v>
                </c:pt>
                <c:pt idx="261" c:formatCode="0.0_ ">
                  <c:v>23.75</c:v>
                </c:pt>
                <c:pt idx="267" c:formatCode="0.0_ ">
                  <c:v>26.56</c:v>
                </c:pt>
                <c:pt idx="273" c:formatCode="0.0_ ">
                  <c:v>26.8</c:v>
                </c:pt>
                <c:pt idx="279" c:formatCode="0.0_ ">
                  <c:v>28.56</c:v>
                </c:pt>
                <c:pt idx="285" c:formatCode="0.0_ ">
                  <c:v>28.01</c:v>
                </c:pt>
                <c:pt idx="291" c:formatCode="0.0_ ">
                  <c:v>26.86</c:v>
                </c:pt>
                <c:pt idx="297" c:formatCode="0.0_ ">
                  <c:v>25.66</c:v>
                </c:pt>
                <c:pt idx="303" c:formatCode="0.0_ ">
                  <c:v>28.81</c:v>
                </c:pt>
                <c:pt idx="309" c:formatCode="0.0_ ">
                  <c:v>27.36</c:v>
                </c:pt>
              </c:numCache>
            </c:numRef>
          </c:val>
          <c:smooth val="0"/>
        </c:ser>
        <c:ser>
          <c:idx val="1"/>
          <c:order val="1"/>
          <c:tx>
            <c:strRef>
              <c:f>[油菜籽数据库.xlsx]压榨!$AY$2:$AY$3</c:f>
              <c:strCache>
                <c:ptCount val="1"/>
                <c:pt idx="0">
                  <c:v>2019年</c:v>
                </c:pt>
              </c:strCache>
            </c:strRef>
          </c:tx>
          <c:spPr>
            <a:ln w="28575" cap="rnd">
              <a:solidFill>
                <a:srgbClr val="5B9BD5"/>
              </a:solidFill>
              <a:round/>
            </a:ln>
            <a:effectLst/>
          </c:spPr>
          <c:marker>
            <c:symbol val="none"/>
          </c:marker>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[油菜籽数据库.xlsx]压榨!$AY$4:$AY$317</c:f>
              <c:numCache>
                <c:formatCode>General</c:formatCode>
                <c:ptCount val="313"/>
                <c:pt idx="2" c:formatCode="0.0_ ">
                  <c:v>26.06</c:v>
                </c:pt>
                <c:pt idx="8" c:formatCode="0.0_ ">
                  <c:v>27.3</c:v>
                </c:pt>
                <c:pt idx="14" c:formatCode="0.0_ ">
                  <c:v>28.65</c:v>
                </c:pt>
                <c:pt idx="20" c:formatCode="0.0_ ">
                  <c:v>29</c:v>
                </c:pt>
                <c:pt idx="26" c:formatCode="0.0_ ">
                  <c:v>27.1</c:v>
                </c:pt>
                <c:pt idx="32" c:formatCode="0.0_ ">
                  <c:v>#N/A</c:v>
                </c:pt>
                <c:pt idx="38" c:formatCode="0.0_ ">
                  <c:v>29.1</c:v>
                </c:pt>
                <c:pt idx="44" c:formatCode="0.0_ ">
                  <c:v>29.5</c:v>
                </c:pt>
                <c:pt idx="50" c:formatCode="0.0_ ">
                  <c:v>28.6</c:v>
                </c:pt>
                <c:pt idx="56" c:formatCode="0.0_ ">
                  <c:v>26.5</c:v>
                </c:pt>
                <c:pt idx="62" c:formatCode="0.0_ ">
                  <c:v>25.5</c:v>
                </c:pt>
                <c:pt idx="68" c:formatCode="0.0_ ">
                  <c:v>23.8</c:v>
                </c:pt>
                <c:pt idx="74" c:formatCode="0.0_ ">
                  <c:v>24.45</c:v>
                </c:pt>
                <c:pt idx="80" c:formatCode="0.0_ ">
                  <c:v>23.96</c:v>
                </c:pt>
                <c:pt idx="86" c:formatCode="0.0_ ">
                  <c:v>22.6</c:v>
                </c:pt>
                <c:pt idx="92" c:formatCode="0.0_ ">
                  <c:v>21.8</c:v>
                </c:pt>
                <c:pt idx="98" c:formatCode="0.0_ ">
                  <c:v>20.64</c:v>
                </c:pt>
                <c:pt idx="104" c:formatCode="0.0_ ">
                  <c:v>20.24</c:v>
                </c:pt>
                <c:pt idx="110" c:formatCode="0.0_ ">
                  <c:v>22.2</c:v>
                </c:pt>
                <c:pt idx="116" c:formatCode="0.0_ ">
                  <c:v>21.8</c:v>
                </c:pt>
                <c:pt idx="122" c:formatCode="0.0_ ">
                  <c:v>20.6</c:v>
                </c:pt>
                <c:pt idx="128" c:formatCode="0.0_ ">
                  <c:v>20.5</c:v>
                </c:pt>
                <c:pt idx="134" c:formatCode="0.0_ ">
                  <c:v>23.1</c:v>
                </c:pt>
                <c:pt idx="140" c:formatCode="0.0_ ">
                  <c:v>26.5</c:v>
                </c:pt>
                <c:pt idx="146" c:formatCode="0.0_ ">
                  <c:v>27</c:v>
                </c:pt>
                <c:pt idx="152" c:formatCode="0.0_ ">
                  <c:v>26.9</c:v>
                </c:pt>
                <c:pt idx="158" c:formatCode="0.0_ ">
                  <c:v>25.88</c:v>
                </c:pt>
                <c:pt idx="164" c:formatCode="0.0_ ">
                  <c:v>25.97</c:v>
                </c:pt>
                <c:pt idx="170" c:formatCode="0.0_ ">
                  <c:v>26.2</c:v>
                </c:pt>
                <c:pt idx="176" c:formatCode="0.0_ ">
                  <c:v>28.35</c:v>
                </c:pt>
                <c:pt idx="182" c:formatCode="0.0_ ">
                  <c:v>27.45</c:v>
                </c:pt>
                <c:pt idx="188" c:formatCode="0.0_ ">
                  <c:v>26.76</c:v>
                </c:pt>
                <c:pt idx="194" c:formatCode="0.0_ ">
                  <c:v>25.9</c:v>
                </c:pt>
                <c:pt idx="200" c:formatCode="0.0_ ">
                  <c:v>24.95</c:v>
                </c:pt>
                <c:pt idx="206" c:formatCode="0.0_ ">
                  <c:v>23.5</c:v>
                </c:pt>
                <c:pt idx="212" c:formatCode="0.0_ ">
                  <c:v>22.6</c:v>
                </c:pt>
                <c:pt idx="218" c:formatCode="0.0_ ">
                  <c:v>21.9</c:v>
                </c:pt>
                <c:pt idx="224" c:formatCode="0.0_ ">
                  <c:v>20.4</c:v>
                </c:pt>
                <c:pt idx="230" c:formatCode="0.0_ ">
                  <c:v>22.54</c:v>
                </c:pt>
                <c:pt idx="236" c:formatCode="0.0_ ">
                  <c:v>22.3</c:v>
                </c:pt>
                <c:pt idx="242" c:formatCode="0.0_ ">
                  <c:v>25.19</c:v>
                </c:pt>
                <c:pt idx="248" c:formatCode="0.0_ ">
                  <c:v>23.56</c:v>
                </c:pt>
                <c:pt idx="254" c:formatCode="0.0_ ">
                  <c:v>22.04</c:v>
                </c:pt>
                <c:pt idx="260" c:formatCode="0.0_ ">
                  <c:v>22.58</c:v>
                </c:pt>
                <c:pt idx="266" c:formatCode="0.0_ ">
                  <c:v>22.03</c:v>
                </c:pt>
                <c:pt idx="272" c:formatCode="0.0_ ">
                  <c:v>20.78</c:v>
                </c:pt>
                <c:pt idx="278" c:formatCode="0.0_ ">
                  <c:v>19.23</c:v>
                </c:pt>
                <c:pt idx="284" c:formatCode="0.0_ ">
                  <c:v>17.26</c:v>
                </c:pt>
                <c:pt idx="290" c:formatCode="0.0_ ">
                  <c:v>16.54</c:v>
                </c:pt>
                <c:pt idx="296" c:formatCode="0.0_ ">
                  <c:v>18.47</c:v>
                </c:pt>
                <c:pt idx="302" c:formatCode="0.0_ ">
                  <c:v>18.7</c:v>
                </c:pt>
                <c:pt idx="308" c:formatCode="0.0_ ">
                  <c:v>18.55</c:v>
                </c:pt>
              </c:numCache>
            </c:numRef>
          </c:val>
          <c:smooth val="0"/>
        </c:ser>
        <c:ser>
          <c:idx val="2"/>
          <c:order val="2"/>
          <c:tx>
            <c:strRef>
              <c:f>[油菜籽数据库.xlsx]压榨!$AZ$2:$AZ$3</c:f>
              <c:strCache>
                <c:ptCount val="1"/>
                <c:pt idx="0">
                  <c:v>2020年</c:v>
                </c:pt>
              </c:strCache>
            </c:strRef>
          </c:tx>
          <c:spPr>
            <a:ln w="28575" cap="rnd">
              <a:solidFill>
                <a:srgbClr val="A5A5A5"/>
              </a:solidFill>
              <a:round/>
            </a:ln>
            <a:effectLst/>
          </c:spPr>
          <c:marker>
            <c:symbol val="none"/>
          </c:marker>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[油菜籽数据库.xlsx]压榨!$AZ$4:$AZ$317</c:f>
              <c:numCache>
                <c:formatCode>General</c:formatCode>
                <c:ptCount val="313"/>
                <c:pt idx="1" c:formatCode="0.0_ ">
                  <c:v>17.84</c:v>
                </c:pt>
                <c:pt idx="7" c:formatCode="0.0_ ">
                  <c:v>16.88</c:v>
                </c:pt>
                <c:pt idx="13" c:formatCode="0.0_ ">
                  <c:v>16.72</c:v>
                </c:pt>
                <c:pt idx="19" c:formatCode="0.0_ ">
                  <c:v>#N/A</c:v>
                </c:pt>
                <c:pt idx="25" c:formatCode="0.0_ ">
                  <c:v>17.45</c:v>
                </c:pt>
                <c:pt idx="31" c:formatCode="0.0_ ">
                  <c:v>21.86</c:v>
                </c:pt>
                <c:pt idx="37" c:formatCode="0.0_ ">
                  <c:v>21.26</c:v>
                </c:pt>
                <c:pt idx="43" c:formatCode="0.0_ ">
                  <c:v>21.84</c:v>
                </c:pt>
                <c:pt idx="49" c:formatCode="0.0_ ">
                  <c:v>23.34</c:v>
                </c:pt>
                <c:pt idx="55" c:formatCode="0.0_ ">
                  <c:v>21.74</c:v>
                </c:pt>
                <c:pt idx="61" c:formatCode="0.0_ ">
                  <c:v>22.62</c:v>
                </c:pt>
                <c:pt idx="67" c:formatCode="0.0_ ">
                  <c:v>22.31</c:v>
                </c:pt>
                <c:pt idx="73" c:formatCode="0.0_ ">
                  <c:v>21.41</c:v>
                </c:pt>
                <c:pt idx="79" c:formatCode="0.0_ ">
                  <c:v>19.94</c:v>
                </c:pt>
                <c:pt idx="85" c:formatCode="0.0_ ">
                  <c:v>19.12</c:v>
                </c:pt>
                <c:pt idx="91" c:formatCode="0.0_ ">
                  <c:v>17.31</c:v>
                </c:pt>
                <c:pt idx="97" c:formatCode="0.0_ ">
                  <c:v>16.52</c:v>
                </c:pt>
                <c:pt idx="103" c:formatCode="0.0_ ">
                  <c:v>15.8</c:v>
                </c:pt>
                <c:pt idx="109" c:formatCode="0.0_ ">
                  <c:v>14.25</c:v>
                </c:pt>
                <c:pt idx="115" c:formatCode="0.0_ ">
                  <c:v>14.03</c:v>
                </c:pt>
                <c:pt idx="121" c:formatCode="0.0_ ">
                  <c:v>13.22</c:v>
                </c:pt>
                <c:pt idx="127" c:formatCode="0.0_ ">
                  <c:v>13.82</c:v>
                </c:pt>
                <c:pt idx="133" c:formatCode="0.0_ ">
                  <c:v>12.08</c:v>
                </c:pt>
                <c:pt idx="139" c:formatCode="0.0_ ">
                  <c:v>12.52</c:v>
                </c:pt>
                <c:pt idx="145" c:formatCode="0.0_ ">
                  <c:v>12.9</c:v>
                </c:pt>
                <c:pt idx="151" c:formatCode="0.0_ ">
                  <c:v>14.65</c:v>
                </c:pt>
                <c:pt idx="157" c:formatCode="0.0_ ">
                  <c:v>15.31</c:v>
                </c:pt>
                <c:pt idx="163" c:formatCode="0.0_ ">
                  <c:v>15.81</c:v>
                </c:pt>
                <c:pt idx="169" c:formatCode="0.0_ ">
                  <c:v>14.5</c:v>
                </c:pt>
                <c:pt idx="175" c:formatCode="0.0_ ">
                  <c:v>15.7</c:v>
                </c:pt>
                <c:pt idx="181" c:formatCode="0.0_ ">
                  <c:v>14.41</c:v>
                </c:pt>
                <c:pt idx="187" c:formatCode="0.0_ ">
                  <c:v>12.71</c:v>
                </c:pt>
                <c:pt idx="193" c:formatCode="0.0_ ">
                  <c:v>11.57</c:v>
                </c:pt>
                <c:pt idx="199" c:formatCode="0.0_ ">
                  <c:v>12.46</c:v>
                </c:pt>
                <c:pt idx="205" c:formatCode="0.0_ ">
                  <c:v>14.36</c:v>
                </c:pt>
                <c:pt idx="211" c:formatCode="0.0_ ">
                  <c:v>14.4</c:v>
                </c:pt>
                <c:pt idx="217" c:formatCode="0.0_ ">
                  <c:v>16.2</c:v>
                </c:pt>
                <c:pt idx="223" c:formatCode="0.0_ ">
                  <c:v>14.4</c:v>
                </c:pt>
                <c:pt idx="229" c:formatCode="0.0_ ">
                  <c:v>13.47</c:v>
                </c:pt>
                <c:pt idx="235" c:formatCode="0.0_ ">
                  <c:v>#N/A</c:v>
                </c:pt>
                <c:pt idx="241" c:formatCode="0.0_ ">
                  <c:v>12.15</c:v>
                </c:pt>
                <c:pt idx="247" c:formatCode="0.0_ ">
                  <c:v>20.25</c:v>
                </c:pt>
                <c:pt idx="253" c:formatCode="0.0_ ">
                  <c:v>18.85</c:v>
                </c:pt>
                <c:pt idx="259" c:formatCode="0.0_ ">
                  <c:v>17.2</c:v>
                </c:pt>
                <c:pt idx="265" c:formatCode="0.0_ ">
                  <c:v>16.21</c:v>
                </c:pt>
                <c:pt idx="271" c:formatCode="0.0_ ">
                  <c:v>14.31</c:v>
                </c:pt>
                <c:pt idx="277" c:formatCode="0.0_ ">
                  <c:v>13.91</c:v>
                </c:pt>
                <c:pt idx="283" c:formatCode="0.0_ ">
                  <c:v>12.81</c:v>
                </c:pt>
                <c:pt idx="289" c:formatCode="0.0_ ">
                  <c:v>13.41</c:v>
                </c:pt>
                <c:pt idx="295" c:formatCode="0.0_ ">
                  <c:v>12.51</c:v>
                </c:pt>
                <c:pt idx="301" c:formatCode="0.0_ ">
                  <c:v>11.45</c:v>
                </c:pt>
                <c:pt idx="307" c:formatCode="0.0_ ">
                  <c:v>10.85</c:v>
                </c:pt>
              </c:numCache>
            </c:numRef>
          </c:val>
          <c:smooth val="0"/>
        </c:ser>
        <c:ser>
          <c:idx val="3"/>
          <c:order val="3"/>
          <c:tx>
            <c:strRef>
              <c:f>[油菜籽数据库.xlsx]压榨!$BA$2:$BA$3</c:f>
              <c:strCache>
                <c:ptCount val="1"/>
                <c:pt idx="0">
                  <c:v>2021年</c:v>
                </c:pt>
              </c:strCache>
            </c:strRef>
          </c:tx>
          <c:spPr>
            <a:ln w="28575" cap="rnd">
              <a:solidFill>
                <a:srgbClr val="ED7D31"/>
              </a:solidFill>
              <a:round/>
            </a:ln>
            <a:effectLst/>
          </c:spPr>
          <c:marker>
            <c:symbol val="none"/>
          </c:marker>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[油菜籽数据库.xlsx]压榨!$BA$4:$BA$317</c:f>
              <c:numCache>
                <c:formatCode>0.0_ </c:formatCode>
                <c:ptCount val="313"/>
                <c:pt idx="0">
                  <c:v>10.45</c:v>
                </c:pt>
                <c:pt idx="6">
                  <c:v>11.71</c:v>
                </c:pt>
                <c:pt idx="12">
                  <c:v>11.05</c:v>
                </c:pt>
                <c:pt idx="18">
                  <c:v>11.85</c:v>
                </c:pt>
                <c:pt idx="24">
                  <c:v>14.14</c:v>
                </c:pt>
                <c:pt idx="30">
                  <c:v>14.14</c:v>
                </c:pt>
                <c:pt idx="36">
                  <c:v>#N/A</c:v>
                </c:pt>
                <c:pt idx="42">
                  <c:v>18.23</c:v>
                </c:pt>
                <c:pt idx="48">
                  <c:v>15.63</c:v>
                </c:pt>
                <c:pt idx="54">
                  <c:v>14.02</c:v>
                </c:pt>
                <c:pt idx="60">
                  <c:v>19.215</c:v>
                </c:pt>
                <c:pt idx="66">
                  <c:v>20.465</c:v>
                </c:pt>
                <c:pt idx="72">
                  <c:v>18.865</c:v>
                </c:pt>
                <c:pt idx="78">
                  <c:v>20.365</c:v>
                </c:pt>
                <c:pt idx="84">
                  <c:v>23.085</c:v>
                </c:pt>
                <c:pt idx="90">
                  <c:v>20.365</c:v>
                </c:pt>
                <c:pt idx="96">
                  <c:v>19.595</c:v>
                </c:pt>
                <c:pt idx="102">
                  <c:v>21.095</c:v>
                </c:pt>
                <c:pt idx="108">
                  <c:v>20.075</c:v>
                </c:pt>
                <c:pt idx="114">
                  <c:v>20.795</c:v>
                </c:pt>
                <c:pt idx="120">
                  <c:v>21.5</c:v>
                </c:pt>
                <c:pt idx="126">
                  <c:v>21.7</c:v>
                </c:pt>
                <c:pt idx="132">
                  <c:v>24.2</c:v>
                </c:pt>
                <c:pt idx="138">
                  <c:v>25.2</c:v>
                </c:pt>
                <c:pt idx="144">
                  <c:v>25.8</c:v>
                </c:pt>
                <c:pt idx="150">
                  <c:v>24.7</c:v>
                </c:pt>
                <c:pt idx="156">
                  <c:v>27.7</c:v>
                </c:pt>
                <c:pt idx="162">
                  <c:v>26.9</c:v>
                </c:pt>
                <c:pt idx="168">
                  <c:v>27.4</c:v>
                </c:pt>
                <c:pt idx="174">
                  <c:v>29.4</c:v>
                </c:pt>
                <c:pt idx="180">
                  <c:v>33.4</c:v>
                </c:pt>
                <c:pt idx="186">
                  <c:v>35.4</c:v>
                </c:pt>
                <c:pt idx="192">
                  <c:v>35.3</c:v>
                </c:pt>
                <c:pt idx="198">
                  <c:v>39.3</c:v>
                </c:pt>
                <c:pt idx="204">
                  <c:v>38.21</c:v>
                </c:pt>
                <c:pt idx="210">
                  <c:v>38.61</c:v>
                </c:pt>
                <c:pt idx="216">
                  <c:v>36.36</c:v>
                </c:pt>
                <c:pt idx="222">
                  <c:v>35.61</c:v>
                </c:pt>
                <c:pt idx="228">
                  <c:v>34.81</c:v>
                </c:pt>
                <c:pt idx="234">
                  <c:v>#N/A</c:v>
                </c:pt>
                <c:pt idx="240">
                  <c:v>31.51</c:v>
                </c:pt>
                <c:pt idx="246">
                  <c:v>29.91</c:v>
                </c:pt>
                <c:pt idx="252">
                  <c:v>29.66</c:v>
                </c:pt>
                <c:pt idx="258">
                  <c:v>30.61</c:v>
                </c:pt>
                <c:pt idx="264">
                  <c:v>27.81</c:v>
                </c:pt>
                <c:pt idx="270">
                  <c:v>26.36</c:v>
                </c:pt>
                <c:pt idx="276">
                  <c:v>28.26</c:v>
                </c:pt>
                <c:pt idx="282">
                  <c:v>26</c:v>
                </c:pt>
                <c:pt idx="288">
                  <c:v>23.62</c:v>
                </c:pt>
                <c:pt idx="294">
                  <c:v>26.04</c:v>
                </c:pt>
                <c:pt idx="300">
                  <c:v>25.81</c:v>
                </c:pt>
                <c:pt idx="306">
                  <c:v>23.07</c:v>
                </c:pt>
                <c:pt idx="312">
                  <c:v>21.38</c:v>
                </c:pt>
              </c:numCache>
            </c:numRef>
          </c:val>
          <c:smooth val="0"/>
        </c:ser>
        <c:ser>
          <c:idx val="4"/>
          <c:order val="4"/>
          <c:tx>
            <c:strRef>
              <c:f>[油菜籽数据库.xlsx]压榨!$BB$2:$BB$3</c:f>
              <c:strCache>
                <c:ptCount val="1"/>
                <c:pt idx="0">
                  <c:v>2022年</c:v>
                </c:pt>
              </c:strCache>
            </c:strRef>
          </c:tx>
          <c:spPr>
            <a:ln w="28575" cap="rnd">
              <a:solidFill>
                <a:srgbClr val="70AD47"/>
              </a:solidFill>
              <a:round/>
            </a:ln>
            <a:effectLst/>
          </c:spPr>
          <c:marker>
            <c:symbol val="none"/>
          </c:marker>
          <c:dPt>
            <c:idx val="207"/>
            <c:marker>
              <c:symbol val="none"/>
            </c:marker>
            <c:bubble3D val="0"/>
            <c:spPr>
              <a:ln w="28575" cap="rnd">
                <a:solidFill>
                  <a:srgbClr val="70AD47"/>
                </a:solidFill>
                <a:round/>
              </a:ln>
              <a:effectLst/>
            </c:spPr>
          </c:dPt>
          <c:dPt>
            <c:idx val="208"/>
            <c:marker>
              <c:symbol val="none"/>
            </c:marker>
            <c:bubble3D val="0"/>
            <c:spPr>
              <a:ln w="28575" cap="rnd">
                <a:solidFill>
                  <a:srgbClr val="70AD47"/>
                </a:solidFill>
                <a:round/>
              </a:ln>
              <a:effectLst/>
            </c:spPr>
          </c:dPt>
          <c:dPt>
            <c:idx val="209"/>
            <c:marker>
              <c:symbol val="none"/>
            </c:marker>
            <c:bubble3D val="0"/>
            <c:spPr>
              <a:ln w="28575" cap="rnd">
                <a:solidFill>
                  <a:srgbClr val="70AD47"/>
                </a:solidFill>
                <a:round/>
              </a:ln>
              <a:effectLst/>
            </c:spPr>
          </c:dPt>
          <c:dPt>
            <c:idx val="210"/>
            <c:marker>
              <c:symbol val="none"/>
            </c:marker>
            <c:bubble3D val="0"/>
            <c:spPr>
              <a:ln w="28575" cap="rnd">
                <a:solidFill>
                  <a:srgbClr val="70AD47"/>
                </a:solidFill>
                <a:round/>
              </a:ln>
              <a:effectLst/>
            </c:spPr>
          </c:dPt>
          <c:dPt>
            <c:idx val="211"/>
            <c:marker>
              <c:symbol val="none"/>
            </c:marker>
            <c:bubble3D val="0"/>
            <c:spPr>
              <a:ln w="28575" cap="rnd">
                <a:solidFill>
                  <a:srgbClr val="70AD47"/>
                </a:solidFill>
                <a:round/>
              </a:ln>
              <a:effectLst/>
            </c:spPr>
          </c:dPt>
          <c:dPt>
            <c:idx val="212"/>
            <c:marker>
              <c:symbol val="none"/>
            </c:marker>
            <c:bubble3D val="0"/>
            <c:spPr>
              <a:ln w="28575" cap="rnd">
                <a:solidFill>
                  <a:srgbClr val="70AD47"/>
                </a:solidFill>
                <a:round/>
              </a:ln>
              <a:effectLst/>
            </c:spPr>
          </c:dPt>
          <c:dPt>
            <c:idx val="213"/>
            <c:marker>
              <c:symbol val="none"/>
            </c:marker>
            <c:bubble3D val="0"/>
            <c:spPr>
              <a:ln w="28575" cap="rnd">
                <a:solidFill>
                  <a:srgbClr val="70AD47"/>
                </a:solidFill>
                <a:round/>
              </a:ln>
              <a:effectLst/>
            </c:spPr>
          </c:dPt>
          <c:dPt>
            <c:idx val="214"/>
            <c:marker>
              <c:symbol val="none"/>
            </c:marker>
            <c:bubble3D val="0"/>
            <c:spPr>
              <a:ln w="28575" cap="rnd">
                <a:solidFill>
                  <a:srgbClr val="70AD47"/>
                </a:solidFill>
                <a:round/>
              </a:ln>
              <a:effectLst/>
            </c:spPr>
          </c:dPt>
          <c:dPt>
            <c:idx val="215"/>
            <c:marker>
              <c:symbol val="none"/>
            </c:marker>
            <c:bubble3D val="0"/>
            <c:spPr>
              <a:ln w="28575" cap="rnd">
                <a:solidFill>
                  <a:srgbClr val="70AD47"/>
                </a:solidFill>
                <a:round/>
              </a:ln>
              <a:effectLst/>
            </c:spPr>
          </c:dPt>
          <c:dPt>
            <c:idx val="216"/>
            <c:marker>
              <c:symbol val="none"/>
            </c:marker>
            <c:bubble3D val="0"/>
            <c:spPr>
              <a:ln w="28575" cap="rnd">
                <a:solidFill>
                  <a:srgbClr val="70AD47"/>
                </a:solidFill>
                <a:round/>
              </a:ln>
              <a:effectLst/>
            </c:spPr>
          </c:dPt>
          <c:dPt>
            <c:idx val="217"/>
            <c:marker>
              <c:symbol val="none"/>
            </c:marker>
            <c:bubble3D val="0"/>
            <c:spPr>
              <a:ln w="28575" cap="rnd">
                <a:solidFill>
                  <a:srgbClr val="70AD47"/>
                </a:solidFill>
                <a:round/>
              </a:ln>
              <a:effectLst/>
            </c:spPr>
          </c:dPt>
          <c:dPt>
            <c:idx val="218"/>
            <c:marker>
              <c:symbol val="none"/>
            </c:marker>
            <c:bubble3D val="0"/>
            <c:spPr>
              <a:ln w="28575" cap="rnd">
                <a:solidFill>
                  <a:srgbClr val="70AD47"/>
                </a:solidFill>
                <a:round/>
              </a:ln>
              <a:effectLst/>
            </c:spPr>
          </c:dPt>
          <c:dPt>
            <c:idx val="219"/>
            <c:marker>
              <c:symbol val="none"/>
            </c:marker>
            <c:bubble3D val="0"/>
            <c:spPr>
              <a:ln w="28575" cap="rnd">
                <a:solidFill>
                  <a:srgbClr val="70AD47"/>
                </a:solidFill>
                <a:round/>
              </a:ln>
              <a:effectLst/>
            </c:spPr>
          </c:dPt>
          <c:dPt>
            <c:idx val="220"/>
            <c:marker>
              <c:symbol val="none"/>
            </c:marker>
            <c:bubble3D val="0"/>
            <c:spPr>
              <a:ln w="28575" cap="rnd">
                <a:solidFill>
                  <a:srgbClr val="70AD47"/>
                </a:solidFill>
                <a:round/>
              </a:ln>
              <a:effectLst/>
            </c:spPr>
          </c:dPt>
          <c:dPt>
            <c:idx val="221"/>
            <c:marker>
              <c:symbol val="none"/>
            </c:marker>
            <c:bubble3D val="0"/>
            <c:spPr>
              <a:ln w="28575" cap="rnd">
                <a:solidFill>
                  <a:srgbClr val="70AD47"/>
                </a:solidFill>
                <a:round/>
              </a:ln>
              <a:effectLst/>
            </c:spPr>
          </c:dPt>
          <c:dPt>
            <c:idx val="222"/>
            <c:marker>
              <c:symbol val="none"/>
            </c:marker>
            <c:bubble3D val="0"/>
            <c:spPr>
              <a:ln w="28575" cap="rnd">
                <a:solidFill>
                  <a:srgbClr val="70AD47"/>
                </a:solidFill>
                <a:round/>
              </a:ln>
              <a:effectLst/>
            </c:spPr>
          </c:dPt>
          <c:dPt>
            <c:idx val="223"/>
            <c:marker>
              <c:symbol val="none"/>
            </c:marker>
            <c:bubble3D val="0"/>
            <c:spPr>
              <a:ln w="28575" cap="rnd">
                <a:solidFill>
                  <a:srgbClr val="70AD47"/>
                </a:solidFill>
                <a:round/>
              </a:ln>
              <a:effectLst/>
            </c:spPr>
          </c:dPt>
          <c:dPt>
            <c:idx val="224"/>
            <c:marker>
              <c:symbol val="none"/>
            </c:marker>
            <c:bubble3D val="0"/>
            <c:spPr>
              <a:ln w="28575" cap="rnd">
                <a:solidFill>
                  <a:srgbClr val="70AD47"/>
                </a:solidFill>
                <a:round/>
              </a:ln>
              <a:effectLst/>
            </c:spPr>
          </c:dPt>
          <c:dPt>
            <c:idx val="225"/>
            <c:marker>
              <c:symbol val="none"/>
            </c:marker>
            <c:bubble3D val="0"/>
            <c:spPr>
              <a:ln w="28575" cap="rnd">
                <a:solidFill>
                  <a:srgbClr val="70AD47"/>
                </a:solidFill>
                <a:round/>
              </a:ln>
              <a:effectLst/>
            </c:spPr>
          </c:dPt>
          <c:dPt>
            <c:idx val="226"/>
            <c:marker>
              <c:symbol val="none"/>
            </c:marker>
            <c:bubble3D val="0"/>
            <c:spPr>
              <a:ln w="28575" cap="rnd">
                <a:solidFill>
                  <a:srgbClr val="70AD47"/>
                </a:solidFill>
                <a:round/>
              </a:ln>
              <a:effectLst/>
            </c:spPr>
          </c:dPt>
          <c:dPt>
            <c:idx val="227"/>
            <c:marker>
              <c:symbol val="none"/>
            </c:marker>
            <c:bubble3D val="0"/>
            <c:spPr>
              <a:ln w="28575" cap="rnd">
                <a:solidFill>
                  <a:srgbClr val="70AD47"/>
                </a:solidFill>
                <a:round/>
              </a:ln>
              <a:effectLst/>
            </c:spPr>
          </c:dPt>
          <c:dPt>
            <c:idx val="228"/>
            <c:marker>
              <c:symbol val="none"/>
            </c:marker>
            <c:bubble3D val="0"/>
            <c:spPr>
              <a:ln w="28575" cap="rnd">
                <a:solidFill>
                  <a:srgbClr val="70AD47"/>
                </a:solidFill>
                <a:round/>
              </a:ln>
              <a:effectLst/>
            </c:spPr>
          </c:dPt>
          <c:dPt>
            <c:idx val="229"/>
            <c:marker>
              <c:symbol val="none"/>
            </c:marker>
            <c:bubble3D val="0"/>
            <c:spPr>
              <a:ln w="28575" cap="rnd">
                <a:solidFill>
                  <a:srgbClr val="70AD47"/>
                </a:solidFill>
                <a:round/>
              </a:ln>
              <a:effectLst/>
            </c:spPr>
          </c:dPt>
          <c:dPt>
            <c:idx val="230"/>
            <c:marker>
              <c:symbol val="none"/>
            </c:marker>
            <c:bubble3D val="0"/>
            <c:spPr>
              <a:ln w="28575" cap="rnd">
                <a:solidFill>
                  <a:srgbClr val="70AD47"/>
                </a:solidFill>
                <a:round/>
              </a:ln>
              <a:effectLst/>
            </c:spPr>
          </c:dPt>
          <c:dPt>
            <c:idx val="231"/>
            <c:marker>
              <c:symbol val="none"/>
            </c:marker>
            <c:bubble3D val="0"/>
            <c:spPr>
              <a:ln w="28575" cap="rnd">
                <a:solidFill>
                  <a:srgbClr val="70AD47"/>
                </a:solidFill>
                <a:round/>
              </a:ln>
              <a:effectLst/>
            </c:spPr>
          </c:dPt>
          <c:dPt>
            <c:idx val="232"/>
            <c:marker>
              <c:symbol val="none"/>
            </c:marker>
            <c:bubble3D val="0"/>
            <c:spPr>
              <a:ln w="28575" cap="rnd">
                <a:solidFill>
                  <a:srgbClr val="70AD47"/>
                </a:solidFill>
                <a:round/>
              </a:ln>
              <a:effectLst/>
            </c:spPr>
          </c:dPt>
          <c:dPt>
            <c:idx val="233"/>
            <c:marker>
              <c:symbol val="none"/>
            </c:marker>
            <c:bubble3D val="0"/>
            <c:spPr>
              <a:ln w="28575" cap="rnd">
                <a:solidFill>
                  <a:srgbClr val="70AD47"/>
                </a:solidFill>
                <a:round/>
              </a:ln>
              <a:effectLst/>
            </c:spPr>
          </c:dPt>
          <c:dPt>
            <c:idx val="234"/>
            <c:marker>
              <c:symbol val="none"/>
            </c:marker>
            <c:bubble3D val="0"/>
            <c:spPr>
              <a:ln w="28575" cap="rnd">
                <a:solidFill>
                  <a:srgbClr val="70AD47"/>
                </a:solidFill>
                <a:round/>
              </a:ln>
              <a:effectLst/>
            </c:spPr>
          </c:dPt>
          <c:dPt>
            <c:idx val="235"/>
            <c:marker>
              <c:symbol val="none"/>
            </c:marker>
            <c:bubble3D val="0"/>
            <c:spPr>
              <a:ln w="28575" cap="rnd">
                <a:solidFill>
                  <a:srgbClr val="70AD47"/>
                </a:solidFill>
                <a:round/>
              </a:ln>
              <a:effectLst/>
            </c:spPr>
          </c:dPt>
          <c:dPt>
            <c:idx val="236"/>
            <c:marker>
              <c:symbol val="none"/>
            </c:marker>
            <c:bubble3D val="0"/>
            <c:spPr>
              <a:ln w="28575" cap="rnd">
                <a:solidFill>
                  <a:srgbClr val="70AD47"/>
                </a:solidFill>
                <a:round/>
              </a:ln>
              <a:effectLst/>
            </c:spPr>
          </c:dPt>
          <c:dPt>
            <c:idx val="237"/>
            <c:marker>
              <c:symbol val="none"/>
            </c:marker>
            <c:bubble3D val="0"/>
            <c:spPr>
              <a:ln w="28575" cap="rnd">
                <a:solidFill>
                  <a:srgbClr val="70AD47"/>
                </a:solidFill>
                <a:round/>
              </a:ln>
              <a:effectLst/>
            </c:spPr>
          </c:dPt>
          <c:dPt>
            <c:idx val="238"/>
            <c:marker>
              <c:symbol val="none"/>
            </c:marker>
            <c:bubble3D val="0"/>
            <c:spPr>
              <a:ln w="28575" cap="rnd">
                <a:solidFill>
                  <a:srgbClr val="70AD47"/>
                </a:solidFill>
                <a:round/>
              </a:ln>
              <a:effectLst/>
            </c:spPr>
          </c:dPt>
          <c:dPt>
            <c:idx val="239"/>
            <c:marker>
              <c:symbol val="none"/>
            </c:marker>
            <c:bubble3D val="0"/>
            <c:spPr>
              <a:ln w="28575" cap="rnd">
                <a:solidFill>
                  <a:srgbClr val="70AD47"/>
                </a:solidFill>
                <a:round/>
              </a:ln>
              <a:effectLst/>
            </c:spPr>
          </c:dPt>
          <c:dPt>
            <c:idx val="240"/>
            <c:marker>
              <c:symbol val="none"/>
            </c:marker>
            <c:bubble3D val="0"/>
            <c:spPr>
              <a:ln w="28575" cap="rnd">
                <a:solidFill>
                  <a:srgbClr val="70AD47"/>
                </a:solidFill>
                <a:round/>
              </a:ln>
              <a:effectLst/>
            </c:spPr>
          </c:dPt>
          <c:dPt>
            <c:idx val="241"/>
            <c:marker>
              <c:symbol val="none"/>
            </c:marker>
            <c:bubble3D val="0"/>
            <c:spPr>
              <a:ln w="28575" cap="rnd">
                <a:solidFill>
                  <a:srgbClr val="70AD47"/>
                </a:solidFill>
                <a:round/>
              </a:ln>
              <a:effectLst/>
            </c:spPr>
          </c:dPt>
          <c:dPt>
            <c:idx val="242"/>
            <c:marker>
              <c:symbol val="none"/>
            </c:marker>
            <c:bubble3D val="0"/>
            <c:spPr>
              <a:ln w="28575" cap="rnd">
                <a:solidFill>
                  <a:srgbClr val="70AD47"/>
                </a:solidFill>
                <a:round/>
              </a:ln>
              <a:effectLst/>
            </c:spPr>
          </c:dPt>
          <c:dPt>
            <c:idx val="243"/>
            <c:marker>
              <c:symbol val="none"/>
            </c:marker>
            <c:bubble3D val="0"/>
            <c:spPr>
              <a:ln w="28575" cap="rnd">
                <a:solidFill>
                  <a:srgbClr val="70AD47"/>
                </a:solidFill>
                <a:round/>
              </a:ln>
              <a:effectLst/>
            </c:spPr>
          </c:dPt>
          <c:dPt>
            <c:idx val="244"/>
            <c:marker>
              <c:symbol val="none"/>
            </c:marker>
            <c:bubble3D val="0"/>
            <c:spPr>
              <a:ln w="28575" cap="rnd">
                <a:solidFill>
                  <a:srgbClr val="70AD47"/>
                </a:solidFill>
                <a:round/>
              </a:ln>
              <a:effectLst/>
            </c:spPr>
          </c:dPt>
          <c:dPt>
            <c:idx val="245"/>
            <c:marker>
              <c:symbol val="none"/>
            </c:marker>
            <c:bubble3D val="0"/>
            <c:spPr>
              <a:ln w="28575" cap="rnd">
                <a:solidFill>
                  <a:srgbClr val="70AD47"/>
                </a:solidFill>
                <a:round/>
              </a:ln>
              <a:effectLst/>
            </c:spPr>
          </c:dPt>
          <c:dPt>
            <c:idx val="246"/>
            <c:marker>
              <c:symbol val="none"/>
            </c:marker>
            <c:bubble3D val="0"/>
            <c:spPr>
              <a:ln w="28575" cap="rnd">
                <a:solidFill>
                  <a:srgbClr val="70AD47"/>
                </a:solidFill>
                <a:round/>
              </a:ln>
              <a:effectLst/>
            </c:spPr>
          </c:dPt>
          <c:dPt>
            <c:idx val="247"/>
            <c:marker>
              <c:symbol val="none"/>
            </c:marker>
            <c:bubble3D val="0"/>
            <c:spPr>
              <a:ln w="28575" cap="rnd">
                <a:solidFill>
                  <a:srgbClr val="70AD47"/>
                </a:solidFill>
                <a:round/>
              </a:ln>
              <a:effectLst/>
            </c:spPr>
          </c:dPt>
          <c:dPt>
            <c:idx val="248"/>
            <c:marker>
              <c:symbol val="none"/>
            </c:marker>
            <c:bubble3D val="0"/>
            <c:spPr>
              <a:ln w="28575" cap="rnd">
                <a:solidFill>
                  <a:srgbClr val="70AD47"/>
                </a:solidFill>
                <a:round/>
              </a:ln>
              <a:effectLst/>
            </c:spPr>
          </c:dPt>
          <c:dPt>
            <c:idx val="249"/>
            <c:marker>
              <c:symbol val="none"/>
            </c:marker>
            <c:bubble3D val="0"/>
            <c:spPr>
              <a:ln w="28575" cap="rnd">
                <a:solidFill>
                  <a:srgbClr val="70AD47"/>
                </a:solidFill>
                <a:round/>
              </a:ln>
              <a:effectLst/>
            </c:spPr>
          </c:dPt>
          <c:dPt>
            <c:idx val="250"/>
            <c:marker>
              <c:symbol val="none"/>
            </c:marker>
            <c:bubble3D val="0"/>
            <c:spPr>
              <a:ln w="28575" cap="rnd">
                <a:solidFill>
                  <a:srgbClr val="70AD47"/>
                </a:solidFill>
                <a:round/>
              </a:ln>
              <a:effectLst/>
            </c:spPr>
          </c:dPt>
          <c:dPt>
            <c:idx val="251"/>
            <c:marker>
              <c:symbol val="none"/>
            </c:marker>
            <c:bubble3D val="0"/>
            <c:spPr>
              <a:ln w="28575" cap="rnd">
                <a:solidFill>
                  <a:srgbClr val="70AD47"/>
                </a:solidFill>
                <a:round/>
              </a:ln>
              <a:effectLst/>
            </c:spPr>
          </c:dPt>
          <c:dPt>
            <c:idx val="252"/>
            <c:marker>
              <c:symbol val="none"/>
            </c:marker>
            <c:bubble3D val="0"/>
            <c:spPr>
              <a:ln w="28575" cap="rnd">
                <a:solidFill>
                  <a:srgbClr val="70AD47"/>
                </a:solidFill>
                <a:round/>
              </a:ln>
              <a:effectLst/>
            </c:spPr>
          </c:dPt>
          <c:dPt>
            <c:idx val="253"/>
            <c:marker>
              <c:symbol val="none"/>
            </c:marker>
            <c:bubble3D val="0"/>
            <c:spPr>
              <a:ln w="28575" cap="rnd">
                <a:solidFill>
                  <a:srgbClr val="70AD47"/>
                </a:solidFill>
                <a:round/>
              </a:ln>
              <a:effectLst/>
            </c:spPr>
          </c:dPt>
          <c:dPt>
            <c:idx val="254"/>
            <c:marker>
              <c:symbol val="none"/>
            </c:marker>
            <c:bubble3D val="0"/>
            <c:spPr>
              <a:ln w="28575" cap="rnd">
                <a:solidFill>
                  <a:srgbClr val="70AD47"/>
                </a:solidFill>
                <a:round/>
              </a:ln>
              <a:effectLst/>
            </c:spPr>
          </c:dPt>
          <c:dPt>
            <c:idx val="255"/>
            <c:marker>
              <c:symbol val="none"/>
            </c:marker>
            <c:bubble3D val="0"/>
            <c:spPr>
              <a:ln w="28575" cap="rnd">
                <a:solidFill>
                  <a:srgbClr val="70AD47"/>
                </a:solidFill>
                <a:round/>
              </a:ln>
              <a:effectLst/>
            </c:spPr>
          </c:dPt>
          <c:dPt>
            <c:idx val="256"/>
            <c:marker>
              <c:symbol val="none"/>
            </c:marker>
            <c:bubble3D val="0"/>
            <c:spPr>
              <a:ln w="28575" cap="rnd">
                <a:solidFill>
                  <a:srgbClr val="70AD47"/>
                </a:solidFill>
                <a:round/>
              </a:ln>
              <a:effectLst/>
            </c:spPr>
          </c:dPt>
          <c:dPt>
            <c:idx val="257"/>
            <c:marker>
              <c:symbol val="none"/>
            </c:marker>
            <c:bubble3D val="0"/>
            <c:spPr>
              <a:ln w="28575" cap="rnd">
                <a:solidFill>
                  <a:srgbClr val="70AD47"/>
                </a:solidFill>
                <a:round/>
              </a:ln>
              <a:effectLst/>
            </c:spPr>
          </c:dPt>
          <c:dPt>
            <c:idx val="258"/>
            <c:marker>
              <c:symbol val="none"/>
            </c:marker>
            <c:bubble3D val="0"/>
            <c:spPr>
              <a:ln w="28575" cap="rnd">
                <a:solidFill>
                  <a:srgbClr val="70AD47"/>
                </a:solidFill>
                <a:round/>
              </a:ln>
              <a:effectLst/>
            </c:spPr>
          </c:dPt>
          <c:dPt>
            <c:idx val="259"/>
            <c:marker>
              <c:symbol val="none"/>
            </c:marker>
            <c:bubble3D val="0"/>
            <c:spPr>
              <a:ln w="28575" cap="rnd">
                <a:solidFill>
                  <a:srgbClr val="70AD47"/>
                </a:solidFill>
                <a:round/>
              </a:ln>
              <a:effectLst/>
            </c:spPr>
          </c:dPt>
          <c:dPt>
            <c:idx val="260"/>
            <c:marker>
              <c:symbol val="none"/>
            </c:marker>
            <c:bubble3D val="0"/>
            <c:spPr>
              <a:ln w="28575" cap="rnd">
                <a:solidFill>
                  <a:srgbClr val="70AD47"/>
                </a:solidFill>
                <a:round/>
              </a:ln>
              <a:effectLst/>
            </c:spPr>
          </c:dPt>
          <c:dPt>
            <c:idx val="261"/>
            <c:marker>
              <c:symbol val="none"/>
            </c:marker>
            <c:bubble3D val="0"/>
            <c:spPr>
              <a:ln w="28575" cap="rnd">
                <a:solidFill>
                  <a:srgbClr val="70AD47"/>
                </a:solidFill>
                <a:round/>
              </a:ln>
              <a:effectLst/>
            </c:spPr>
          </c:dPt>
          <c:dPt>
            <c:idx val="262"/>
            <c:marker>
              <c:symbol val="none"/>
            </c:marker>
            <c:bubble3D val="0"/>
            <c:spPr>
              <a:ln w="28575" cap="rnd">
                <a:solidFill>
                  <a:srgbClr val="70AD47"/>
                </a:solidFill>
                <a:round/>
              </a:ln>
              <a:effectLst/>
            </c:spPr>
          </c:dPt>
          <c:dPt>
            <c:idx val="263"/>
            <c:marker>
              <c:symbol val="none"/>
            </c:marker>
            <c:bubble3D val="0"/>
            <c:spPr>
              <a:ln w="28575" cap="rnd">
                <a:solidFill>
                  <a:srgbClr val="70AD47"/>
                </a:solidFill>
                <a:round/>
              </a:ln>
              <a:effectLst/>
            </c:spPr>
          </c:dPt>
          <c:dPt>
            <c:idx val="264"/>
            <c:marker>
              <c:symbol val="none"/>
            </c:marker>
            <c:bubble3D val="0"/>
            <c:spPr>
              <a:ln w="28575" cap="rnd">
                <a:solidFill>
                  <a:srgbClr val="70AD47"/>
                </a:solidFill>
                <a:round/>
              </a:ln>
              <a:effectLst/>
            </c:spPr>
          </c:dPt>
          <c:dPt>
            <c:idx val="265"/>
            <c:marker>
              <c:symbol val="none"/>
            </c:marker>
            <c:bubble3D val="0"/>
            <c:spPr>
              <a:ln w="28575" cap="rnd">
                <a:solidFill>
                  <a:srgbClr val="70AD47"/>
                </a:solidFill>
                <a:round/>
              </a:ln>
              <a:effectLst/>
            </c:spPr>
          </c:dPt>
          <c:dPt>
            <c:idx val="266"/>
            <c:marker>
              <c:symbol val="none"/>
            </c:marker>
            <c:bubble3D val="0"/>
            <c:spPr>
              <a:ln w="28575" cap="rnd">
                <a:solidFill>
                  <a:srgbClr val="70AD47"/>
                </a:solidFill>
                <a:round/>
              </a:ln>
              <a:effectLst/>
            </c:spPr>
          </c:dPt>
          <c:dPt>
            <c:idx val="267"/>
            <c:marker>
              <c:symbol val="none"/>
            </c:marker>
            <c:bubble3D val="0"/>
            <c:spPr>
              <a:ln w="28575" cap="rnd">
                <a:solidFill>
                  <a:srgbClr val="70AD47"/>
                </a:solidFill>
                <a:round/>
              </a:ln>
              <a:effectLst/>
            </c:spPr>
          </c:dPt>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[油菜籽数据库.xlsx]压榨!$BB$4:$BB$317</c:f>
              <c:numCache>
                <c:formatCode>General</c:formatCode>
                <c:ptCount val="313"/>
                <c:pt idx="5" c:formatCode="0.0_ ">
                  <c:v>20.39</c:v>
                </c:pt>
                <c:pt idx="11" c:formatCode="0.0_ ">
                  <c:v>21.49</c:v>
                </c:pt>
                <c:pt idx="17" c:formatCode="0.0_ ">
                  <c:v>21.08</c:v>
                </c:pt>
                <c:pt idx="23" c:formatCode="0.0_ ">
                  <c:v>19.46</c:v>
                </c:pt>
                <c:pt idx="29" c:formatCode="0.0_ ">
                  <c:v>19.46</c:v>
                </c:pt>
                <c:pt idx="35" c:formatCode="0.0_ ">
                  <c:v>20.35</c:v>
                </c:pt>
                <c:pt idx="41" c:formatCode="0.0_ ">
                  <c:v>21.61</c:v>
                </c:pt>
                <c:pt idx="47" c:formatCode="0.0_ ">
                  <c:v>23.2</c:v>
                </c:pt>
                <c:pt idx="53" c:formatCode="0.0_ ">
                  <c:v>21.9</c:v>
                </c:pt>
                <c:pt idx="59" c:formatCode="0.0_ ">
                  <c:v>19.95</c:v>
                </c:pt>
                <c:pt idx="65" c:formatCode="0.0_ ">
                  <c:v>19.91</c:v>
                </c:pt>
                <c:pt idx="71" c:formatCode="0.0_ ">
                  <c:v>19.61</c:v>
                </c:pt>
                <c:pt idx="77" c:formatCode="0.0_ ">
                  <c:v>20.76</c:v>
                </c:pt>
                <c:pt idx="83" c:formatCode="0.0_ ">
                  <c:v>20.21</c:v>
                </c:pt>
                <c:pt idx="89" c:formatCode="0.0_ ">
                  <c:v>19.78</c:v>
                </c:pt>
                <c:pt idx="95" c:formatCode="0.0_ ">
                  <c:v>20.41</c:v>
                </c:pt>
                <c:pt idx="101" c:formatCode="0.0_ ">
                  <c:v>18.55</c:v>
                </c:pt>
                <c:pt idx="107" c:formatCode="0.0_ ">
                  <c:v>19.83</c:v>
                </c:pt>
                <c:pt idx="113" c:formatCode="0.0_ ">
                  <c:v>19.75</c:v>
                </c:pt>
                <c:pt idx="119" c:formatCode="0.0_ ">
                  <c:v>20.25</c:v>
                </c:pt>
                <c:pt idx="125" c:formatCode="0.0_ ">
                  <c:v>20.92</c:v>
                </c:pt>
                <c:pt idx="131" c:formatCode="0.0_ ">
                  <c:v>21.8</c:v>
                </c:pt>
                <c:pt idx="137" c:formatCode="0.0_ ">
                  <c:v>19.8</c:v>
                </c:pt>
                <c:pt idx="143" c:formatCode="0.0_ ">
                  <c:v>18.57</c:v>
                </c:pt>
                <c:pt idx="149" c:formatCode="0.0_ ">
                  <c:v>18.14</c:v>
                </c:pt>
                <c:pt idx="155" c:formatCode="0.0_ ">
                  <c:v>19</c:v>
                </c:pt>
                <c:pt idx="161" c:formatCode="0.0_ ">
                  <c:v>19.3</c:v>
                </c:pt>
                <c:pt idx="167" c:formatCode="0.0_ ">
                  <c:v>17.92</c:v>
                </c:pt>
                <c:pt idx="173" c:formatCode="0.0_ ">
                  <c:v>16.45</c:v>
                </c:pt>
                <c:pt idx="179" c:formatCode="0.0_ ">
                  <c:v>16.6</c:v>
                </c:pt>
                <c:pt idx="185" c:formatCode="0.0_ ">
                  <c:v>15.3</c:v>
                </c:pt>
                <c:pt idx="191" c:formatCode="0.0_ ">
                  <c:v>13.65</c:v>
                </c:pt>
                <c:pt idx="197" c:formatCode="0.0_ ">
                  <c:v>12.17</c:v>
                </c:pt>
                <c:pt idx="203" c:formatCode="0.0_ ">
                  <c:v>11.2</c:v>
                </c:pt>
                <c:pt idx="209" c:formatCode="0.0_ ">
                  <c:v>9.85</c:v>
                </c:pt>
                <c:pt idx="215" c:formatCode="0.0_ ">
                  <c:v>9.25</c:v>
                </c:pt>
                <c:pt idx="221" c:formatCode="0.0_ ">
                  <c:v>9.3</c:v>
                </c:pt>
                <c:pt idx="227" c:formatCode="0.0_ ">
                  <c:v>9.2</c:v>
                </c:pt>
                <c:pt idx="233" c:formatCode="0.0_ ">
                  <c:v>8.85</c:v>
                </c:pt>
                <c:pt idx="239" c:formatCode="0.0_ ">
                  <c:v>10.1</c:v>
                </c:pt>
                <c:pt idx="245" c:formatCode="0.0_ ">
                  <c:v>9.55</c:v>
                </c:pt>
                <c:pt idx="251" c:formatCode="0.0_ ">
                  <c:v>9.9</c:v>
                </c:pt>
                <c:pt idx="257" c:formatCode="0.0_ ">
                  <c:v>8.66</c:v>
                </c:pt>
                <c:pt idx="263" c:formatCode="0.0_ ">
                  <c:v>9.15</c:v>
                </c:pt>
                <c:pt idx="269" c:formatCode="0.0_ ">
                  <c:v>9.35</c:v>
                </c:pt>
                <c:pt idx="275" c:formatCode="0.0_ ">
                  <c:v>11.44</c:v>
                </c:pt>
                <c:pt idx="281" c:formatCode="0.0_ ">
                  <c:v>14.15</c:v>
                </c:pt>
                <c:pt idx="287" c:formatCode="0.0_ ">
                  <c:v>12.05</c:v>
                </c:pt>
                <c:pt idx="293" c:formatCode="0.0_ ">
                  <c:v>11.22</c:v>
                </c:pt>
                <c:pt idx="299" c:formatCode="0.0_ ">
                  <c:v>10.73</c:v>
                </c:pt>
                <c:pt idx="305" c:formatCode="0.0_ ">
                  <c:v>9.25</c:v>
                </c:pt>
                <c:pt idx="311" c:formatCode="0.0_ ">
                  <c:v>8.3</c:v>
                </c:pt>
              </c:numCache>
            </c:numRef>
          </c:val>
          <c:smooth val="0"/>
        </c:ser>
        <c:ser>
          <c:idx val="5"/>
          <c:order val="5"/>
          <c:tx>
            <c:strRef>
              <c:f>[油菜籽数据库.xlsx]压榨!$BC$2:$BC$3</c:f>
              <c:strCache>
                <c:ptCount val="1"/>
                <c:pt idx="0">
                  <c:v>2023年</c:v>
                </c:pt>
              </c:strCache>
            </c:strRef>
          </c:tx>
          <c:spPr>
            <a:ln w="28575" cap="rnd">
              <a:solidFill>
                <a:srgbClr val="C00000"/>
              </a:solidFill>
              <a:round/>
            </a:ln>
            <a:effectLst/>
          </c:spPr>
          <c:marker>
            <c:symbol val="none"/>
          </c:marker>
          <c:dPt>
            <c:idx val="10"/>
            <c:marker>
              <c:symbol val="none"/>
            </c:marker>
            <c:bubble3D val="0"/>
            <c:spPr>
              <a:ln w="28575" cap="rnd">
                <a:solidFill>
                  <a:srgbClr val="C00000"/>
                </a:solidFill>
                <a:round/>
              </a:ln>
              <a:effectLst/>
            </c:spPr>
          </c:dPt>
          <c:dPt>
            <c:idx val="22"/>
            <c:marker>
              <c:symbol val="none"/>
            </c:marker>
            <c:bubble3D val="0"/>
            <c:spPr>
              <a:ln w="28575" cap="rnd">
                <a:solidFill>
                  <a:srgbClr val="C00000"/>
                </a:solidFill>
                <a:round/>
              </a:ln>
              <a:effectLst/>
            </c:spPr>
          </c:dPt>
          <c:dPt>
            <c:idx val="28"/>
            <c:marker>
              <c:symbol val="none"/>
            </c:marker>
            <c:bubble3D val="0"/>
            <c:spPr>
              <a:ln w="28575" cap="rnd">
                <a:solidFill>
                  <a:srgbClr val="C00000"/>
                </a:solidFill>
                <a:round/>
              </a:ln>
              <a:effectLst/>
            </c:spPr>
          </c:dPt>
          <c:dPt>
            <c:idx val="40"/>
            <c:marker>
              <c:symbol val="none"/>
            </c:marker>
            <c:bubble3D val="0"/>
            <c:spPr>
              <a:ln w="28575" cap="rnd">
                <a:solidFill>
                  <a:srgbClr val="C00000"/>
                </a:solidFill>
                <a:round/>
              </a:ln>
              <a:effectLst/>
            </c:spPr>
          </c:dPt>
          <c:dPt>
            <c:idx val="46"/>
            <c:marker>
              <c:symbol val="none"/>
            </c:marker>
            <c:bubble3D val="0"/>
            <c:spPr>
              <a:ln w="28575" cap="rnd">
                <a:solidFill>
                  <a:srgbClr val="C00000"/>
                </a:solidFill>
                <a:round/>
              </a:ln>
              <a:effectLst/>
            </c:spPr>
          </c:dPt>
          <c:dPt>
            <c:idx val="64"/>
            <c:marker>
              <c:symbol val="none"/>
            </c:marker>
            <c:bubble3D val="0"/>
            <c:spPr>
              <a:ln w="28575" cap="rnd">
                <a:solidFill>
                  <a:srgbClr val="C00000"/>
                </a:solidFill>
                <a:round/>
              </a:ln>
              <a:effectLst/>
            </c:spPr>
          </c:dPt>
          <c:dPt>
            <c:idx val="70"/>
            <c:marker>
              <c:symbol val="none"/>
            </c:marker>
            <c:bubble3D val="0"/>
            <c:spPr>
              <a:ln w="28575" cap="rnd">
                <a:solidFill>
                  <a:srgbClr val="C00000"/>
                </a:solidFill>
                <a:round/>
              </a:ln>
              <a:effectLst/>
            </c:spPr>
          </c:dPt>
          <c:dPt>
            <c:idx val="76"/>
            <c:marker>
              <c:symbol val="none"/>
            </c:marker>
            <c:bubble3D val="0"/>
            <c:spPr>
              <a:ln w="28575" cap="rnd">
                <a:solidFill>
                  <a:srgbClr val="C00000"/>
                </a:solidFill>
                <a:round/>
              </a:ln>
              <a:effectLst/>
            </c:spPr>
          </c:dPt>
          <c:dPt>
            <c:idx val="82"/>
            <c:marker>
              <c:symbol val="none"/>
            </c:marker>
            <c:bubble3D val="0"/>
            <c:spPr>
              <a:ln w="28575" cap="rnd">
                <a:solidFill>
                  <a:srgbClr val="C00000"/>
                </a:solidFill>
                <a:round/>
              </a:ln>
              <a:effectLst/>
            </c:spPr>
          </c:dPt>
          <c:dPt>
            <c:idx val="88"/>
            <c:marker>
              <c:symbol val="none"/>
            </c:marker>
            <c:bubble3D val="0"/>
            <c:spPr>
              <a:ln w="28575" cap="rnd">
                <a:solidFill>
                  <a:srgbClr val="C00000"/>
                </a:solidFill>
                <a:round/>
              </a:ln>
              <a:effectLst/>
            </c:spPr>
          </c:dPt>
          <c:dPt>
            <c:idx val="94"/>
            <c:marker>
              <c:symbol val="none"/>
            </c:marker>
            <c:bubble3D val="0"/>
            <c:spPr>
              <a:ln w="28575" cap="rnd">
                <a:solidFill>
                  <a:srgbClr val="C00000"/>
                </a:solidFill>
                <a:round/>
              </a:ln>
              <a:effectLst/>
            </c:spPr>
          </c:dPt>
          <c:dPt>
            <c:idx val="106"/>
            <c:marker>
              <c:symbol val="none"/>
            </c:marker>
            <c:bubble3D val="0"/>
            <c:spPr>
              <a:ln w="28575" cap="rnd">
                <a:solidFill>
                  <a:srgbClr val="C00000"/>
                </a:solidFill>
                <a:round/>
              </a:ln>
              <a:effectLst/>
            </c:spPr>
          </c:dPt>
          <c:dPt>
            <c:idx val="112"/>
            <c:marker>
              <c:symbol val="none"/>
            </c:marker>
            <c:bubble3D val="0"/>
            <c:spPr>
              <a:ln w="28575" cap="rnd">
                <a:solidFill>
                  <a:srgbClr val="C00000"/>
                </a:solidFill>
                <a:round/>
              </a:ln>
              <a:effectLst/>
            </c:spPr>
          </c:dPt>
          <c:dPt>
            <c:idx val="118"/>
            <c:marker>
              <c:symbol val="none"/>
            </c:marker>
            <c:bubble3D val="0"/>
            <c:spPr>
              <a:ln w="28575" cap="rnd">
                <a:solidFill>
                  <a:srgbClr val="C00000"/>
                </a:solidFill>
                <a:round/>
              </a:ln>
              <a:effectLst/>
            </c:spPr>
          </c:dPt>
          <c:dPt>
            <c:idx val="124"/>
            <c:marker>
              <c:symbol val="none"/>
            </c:marker>
            <c:bubble3D val="0"/>
            <c:spPr>
              <a:ln w="28575" cap="rnd">
                <a:solidFill>
                  <a:srgbClr val="C00000"/>
                </a:solidFill>
                <a:round/>
              </a:ln>
              <a:effectLst/>
            </c:spPr>
          </c:dPt>
          <c:dPt>
            <c:idx val="130"/>
            <c:marker>
              <c:symbol val="none"/>
            </c:marker>
            <c:bubble3D val="0"/>
            <c:spPr>
              <a:ln w="28575" cap="rnd">
                <a:solidFill>
                  <a:srgbClr val="C00000"/>
                </a:solidFill>
                <a:round/>
              </a:ln>
              <a:effectLst/>
            </c:spPr>
          </c:dPt>
          <c:dPt>
            <c:idx val="136"/>
            <c:marker>
              <c:symbol val="none"/>
            </c:marker>
            <c:bubble3D val="0"/>
            <c:spPr>
              <a:ln w="28575" cap="rnd">
                <a:solidFill>
                  <a:srgbClr val="C00000"/>
                </a:solidFill>
                <a:round/>
              </a:ln>
              <a:effectLst/>
            </c:spPr>
          </c:dPt>
          <c:dPt>
            <c:idx val="148"/>
            <c:marker>
              <c:symbol val="none"/>
            </c:marker>
            <c:bubble3D val="0"/>
            <c:spPr>
              <a:ln w="28575" cap="rnd">
                <a:solidFill>
                  <a:srgbClr val="C00000"/>
                </a:solidFill>
                <a:round/>
              </a:ln>
              <a:effectLst/>
            </c:spPr>
          </c:dPt>
          <c:dPt>
            <c:idx val="154"/>
            <c:marker>
              <c:symbol val="none"/>
            </c:marker>
            <c:bubble3D val="0"/>
            <c:spPr>
              <a:ln w="28575" cap="rnd">
                <a:solidFill>
                  <a:srgbClr val="C00000"/>
                </a:solidFill>
                <a:round/>
              </a:ln>
              <a:effectLst/>
            </c:spPr>
          </c:dPt>
          <c:dPt>
            <c:idx val="246"/>
            <c:marker>
              <c:symbol val="none"/>
            </c:marker>
            <c:bubble3D val="0"/>
            <c:spPr>
              <a:ln w="28575" cap="rnd">
                <a:solidFill>
                  <a:srgbClr val="C00000"/>
                </a:solidFill>
                <a:round/>
              </a:ln>
              <a:effectLst/>
            </c:spPr>
          </c:dPt>
          <c:dPt>
            <c:idx val="247"/>
            <c:marker>
              <c:symbol val="none"/>
            </c:marker>
            <c:bubble3D val="0"/>
            <c:spPr>
              <a:ln w="28575" cap="rnd">
                <a:solidFill>
                  <a:srgbClr val="C00000"/>
                </a:solidFill>
                <a:round/>
              </a:ln>
              <a:effectLst/>
            </c:spPr>
          </c:dPt>
          <c:dPt>
            <c:idx val="248"/>
            <c:marker>
              <c:symbol val="none"/>
            </c:marker>
            <c:bubble3D val="0"/>
            <c:spPr>
              <a:ln w="28575" cap="rnd">
                <a:solidFill>
                  <a:srgbClr val="C00000"/>
                </a:solidFill>
                <a:round/>
              </a:ln>
              <a:effectLst/>
            </c:spPr>
          </c:dPt>
          <c:dPt>
            <c:idx val="249"/>
            <c:marker>
              <c:symbol val="none"/>
            </c:marker>
            <c:bubble3D val="0"/>
            <c:spPr>
              <a:ln w="28575" cap="rnd">
                <a:solidFill>
                  <a:srgbClr val="C00000"/>
                </a:solidFill>
                <a:round/>
              </a:ln>
              <a:effectLst/>
            </c:spPr>
          </c:dPt>
          <c:dPt>
            <c:idx val="250"/>
            <c:marker>
              <c:symbol val="none"/>
            </c:marker>
            <c:bubble3D val="0"/>
            <c:spPr>
              <a:ln w="28575" cap="rnd">
                <a:solidFill>
                  <a:srgbClr val="C00000"/>
                </a:solidFill>
                <a:round/>
              </a:ln>
              <a:effectLst/>
            </c:spPr>
          </c:dPt>
          <c:dPt>
            <c:idx val="251"/>
            <c:marker>
              <c:symbol val="none"/>
            </c:marker>
            <c:bubble3D val="0"/>
            <c:spPr>
              <a:ln w="28575" cap="rnd">
                <a:solidFill>
                  <a:srgbClr val="C00000"/>
                </a:solidFill>
                <a:round/>
              </a:ln>
              <a:effectLst/>
            </c:spPr>
          </c:dPt>
          <c:dPt>
            <c:idx val="252"/>
            <c:marker>
              <c:symbol val="none"/>
            </c:marker>
            <c:bubble3D val="0"/>
            <c:spPr>
              <a:ln w="28575" cap="rnd">
                <a:solidFill>
                  <a:srgbClr val="C00000"/>
                </a:solidFill>
                <a:round/>
              </a:ln>
              <a:effectLst/>
            </c:spPr>
          </c:dPt>
          <c:dPt>
            <c:idx val="253"/>
            <c:marker>
              <c:symbol val="none"/>
            </c:marker>
            <c:bubble3D val="0"/>
            <c:spPr>
              <a:ln w="28575" cap="rnd">
                <a:solidFill>
                  <a:srgbClr val="C00000"/>
                </a:solidFill>
                <a:round/>
              </a:ln>
              <a:effectLst/>
            </c:spPr>
          </c:dPt>
          <c:dPt>
            <c:idx val="254"/>
            <c:marker>
              <c:symbol val="none"/>
            </c:marker>
            <c:bubble3D val="0"/>
            <c:spPr>
              <a:ln w="28575" cap="rnd">
                <a:solidFill>
                  <a:srgbClr val="C00000"/>
                </a:solidFill>
                <a:round/>
              </a:ln>
              <a:effectLst/>
            </c:spPr>
          </c:dPt>
          <c:dPt>
            <c:idx val="255"/>
            <c:marker>
              <c:symbol val="none"/>
            </c:marker>
            <c:bubble3D val="0"/>
            <c:spPr>
              <a:ln w="28575" cap="rnd">
                <a:solidFill>
                  <a:srgbClr val="C00000"/>
                </a:solidFill>
                <a:round/>
              </a:ln>
              <a:effectLst/>
            </c:spPr>
          </c:dPt>
          <c:dPt>
            <c:idx val="256"/>
            <c:marker>
              <c:symbol val="none"/>
            </c:marker>
            <c:bubble3D val="0"/>
            <c:spPr>
              <a:ln w="28575" cap="rnd">
                <a:solidFill>
                  <a:srgbClr val="C00000"/>
                </a:solidFill>
                <a:round/>
              </a:ln>
              <a:effectLst/>
            </c:spPr>
          </c:dPt>
          <c:dPt>
            <c:idx val="257"/>
            <c:marker>
              <c:symbol val="none"/>
            </c:marker>
            <c:bubble3D val="0"/>
            <c:spPr>
              <a:ln w="28575" cap="rnd">
                <a:solidFill>
                  <a:srgbClr val="C00000"/>
                </a:solidFill>
                <a:round/>
              </a:ln>
              <a:effectLst/>
            </c:spPr>
          </c:dPt>
          <c:dPt>
            <c:idx val="258"/>
            <c:marker>
              <c:symbol val="none"/>
            </c:marker>
            <c:bubble3D val="0"/>
            <c:spPr>
              <a:ln w="28575" cap="rnd">
                <a:solidFill>
                  <a:srgbClr val="C00000"/>
                </a:solidFill>
                <a:round/>
              </a:ln>
              <a:effectLst/>
            </c:spPr>
          </c:dPt>
          <c:dPt>
            <c:idx val="259"/>
            <c:marker>
              <c:symbol val="none"/>
            </c:marker>
            <c:bubble3D val="0"/>
            <c:spPr>
              <a:ln w="28575" cap="rnd">
                <a:solidFill>
                  <a:srgbClr val="C00000"/>
                </a:solidFill>
                <a:round/>
              </a:ln>
              <a:effectLst/>
            </c:spPr>
          </c:dPt>
          <c:dPt>
            <c:idx val="260"/>
            <c:marker>
              <c:symbol val="none"/>
            </c:marker>
            <c:bubble3D val="0"/>
            <c:spPr>
              <a:ln w="28575" cap="rnd">
                <a:solidFill>
                  <a:srgbClr val="C00000"/>
                </a:solidFill>
                <a:round/>
              </a:ln>
              <a:effectLst/>
            </c:spPr>
          </c:dPt>
          <c:dPt>
            <c:idx val="261"/>
            <c:marker>
              <c:symbol val="none"/>
            </c:marker>
            <c:bubble3D val="0"/>
            <c:spPr>
              <a:ln w="28575" cap="rnd">
                <a:solidFill>
                  <a:srgbClr val="C00000"/>
                </a:solidFill>
                <a:round/>
              </a:ln>
              <a:effectLst/>
            </c:spPr>
          </c:dPt>
          <c:dPt>
            <c:idx val="262"/>
            <c:marker>
              <c:symbol val="none"/>
            </c:marker>
            <c:bubble3D val="0"/>
            <c:spPr>
              <a:ln w="28575" cap="rnd">
                <a:solidFill>
                  <a:srgbClr val="C00000"/>
                </a:solidFill>
                <a:round/>
              </a:ln>
              <a:effectLst/>
            </c:spPr>
          </c:dPt>
          <c:dPt>
            <c:idx val="263"/>
            <c:marker>
              <c:symbol val="none"/>
            </c:marker>
            <c:bubble3D val="0"/>
            <c:spPr>
              <a:ln w="28575" cap="rnd">
                <a:solidFill>
                  <a:srgbClr val="C00000"/>
                </a:solidFill>
                <a:round/>
              </a:ln>
              <a:effectLst/>
            </c:spPr>
          </c:dPt>
          <c:dPt>
            <c:idx val="264"/>
            <c:marker>
              <c:symbol val="none"/>
            </c:marker>
            <c:bubble3D val="0"/>
            <c:spPr>
              <a:ln w="28575" cap="rnd">
                <a:solidFill>
                  <a:srgbClr val="C00000"/>
                </a:solidFill>
                <a:round/>
              </a:ln>
              <a:effectLst/>
            </c:spPr>
          </c:dPt>
          <c:dPt>
            <c:idx val="265"/>
            <c:marker>
              <c:symbol val="none"/>
            </c:marker>
            <c:bubble3D val="0"/>
            <c:spPr>
              <a:ln w="28575" cap="rnd">
                <a:solidFill>
                  <a:srgbClr val="C00000"/>
                </a:solidFill>
                <a:round/>
              </a:ln>
              <a:effectLst/>
            </c:spPr>
          </c:dPt>
          <c:dPt>
            <c:idx val="266"/>
            <c:marker>
              <c:symbol val="none"/>
            </c:marker>
            <c:bubble3D val="0"/>
            <c:spPr>
              <a:ln w="28575" cap="rnd">
                <a:solidFill>
                  <a:srgbClr val="C00000"/>
                </a:solidFill>
                <a:round/>
              </a:ln>
              <a:effectLst/>
            </c:spPr>
          </c:dPt>
          <c:dPt>
            <c:idx val="267"/>
            <c:marker>
              <c:symbol val="none"/>
            </c:marker>
            <c:bubble3D val="0"/>
            <c:spPr>
              <a:ln w="28575" cap="rnd">
                <a:solidFill>
                  <a:srgbClr val="C00000"/>
                </a:solidFill>
                <a:round/>
              </a:ln>
              <a:effectLst/>
            </c:spPr>
          </c:dPt>
          <c:dPt>
            <c:idx val="268"/>
            <c:marker>
              <c:symbol val="none"/>
            </c:marker>
            <c:bubble3D val="0"/>
            <c:spPr>
              <a:ln w="28575" cap="rnd">
                <a:solidFill>
                  <a:srgbClr val="C00000"/>
                </a:solidFill>
                <a:round/>
              </a:ln>
              <a:effectLst/>
            </c:spPr>
          </c:dPt>
          <c:dPt>
            <c:idx val="269"/>
            <c:marker>
              <c:symbol val="none"/>
            </c:marker>
            <c:bubble3D val="0"/>
            <c:spPr>
              <a:ln w="28575" cap="rnd">
                <a:solidFill>
                  <a:srgbClr val="C00000"/>
                </a:solidFill>
                <a:round/>
              </a:ln>
              <a:effectLst/>
            </c:spPr>
          </c:dPt>
          <c:dPt>
            <c:idx val="270"/>
            <c:marker>
              <c:symbol val="none"/>
            </c:marker>
            <c:bubble3D val="0"/>
            <c:spPr>
              <a:ln w="28575" cap="rnd">
                <a:solidFill>
                  <a:srgbClr val="C00000"/>
                </a:solidFill>
                <a:round/>
              </a:ln>
              <a:effectLst/>
            </c:spPr>
          </c:dPt>
          <c:dPt>
            <c:idx val="271"/>
            <c:marker>
              <c:symbol val="none"/>
            </c:marker>
            <c:bubble3D val="0"/>
            <c:spPr>
              <a:ln w="28575" cap="rnd">
                <a:solidFill>
                  <a:srgbClr val="C00000"/>
                </a:solidFill>
                <a:round/>
              </a:ln>
              <a:effectLst/>
            </c:spPr>
          </c:dPt>
          <c:dPt>
            <c:idx val="272"/>
            <c:marker>
              <c:symbol val="none"/>
            </c:marker>
            <c:bubble3D val="0"/>
            <c:spPr>
              <a:ln w="28575" cap="rnd">
                <a:solidFill>
                  <a:srgbClr val="C00000"/>
                </a:solidFill>
                <a:round/>
              </a:ln>
              <a:effectLst/>
            </c:spPr>
          </c:dPt>
          <c:dPt>
            <c:idx val="273"/>
            <c:marker>
              <c:symbol val="none"/>
            </c:marker>
            <c:bubble3D val="0"/>
            <c:spPr>
              <a:ln w="28575" cap="rnd">
                <a:solidFill>
                  <a:srgbClr val="C00000"/>
                </a:solidFill>
                <a:round/>
              </a:ln>
              <a:effectLst/>
            </c:spPr>
          </c:dPt>
          <c:dPt>
            <c:idx val="274"/>
            <c:marker>
              <c:symbol val="none"/>
            </c:marker>
            <c:bubble3D val="0"/>
            <c:spPr>
              <a:ln w="28575" cap="rnd">
                <a:solidFill>
                  <a:srgbClr val="C00000"/>
                </a:solidFill>
                <a:round/>
              </a:ln>
              <a:effectLst/>
            </c:spPr>
          </c:dPt>
          <c:dPt>
            <c:idx val="275"/>
            <c:marker>
              <c:symbol val="none"/>
            </c:marker>
            <c:bubble3D val="0"/>
            <c:spPr>
              <a:ln w="28575" cap="rnd">
                <a:solidFill>
                  <a:srgbClr val="C00000"/>
                </a:solidFill>
                <a:round/>
              </a:ln>
              <a:effectLst/>
            </c:spPr>
          </c:dPt>
          <c:dPt>
            <c:idx val="276"/>
            <c:marker>
              <c:symbol val="none"/>
            </c:marker>
            <c:bubble3D val="0"/>
            <c:spPr>
              <a:ln w="28575" cap="rnd">
                <a:solidFill>
                  <a:srgbClr val="C00000"/>
                </a:solidFill>
                <a:round/>
              </a:ln>
              <a:effectLst/>
            </c:spPr>
          </c:dPt>
          <c:dPt>
            <c:idx val="277"/>
            <c:marker>
              <c:symbol val="none"/>
            </c:marker>
            <c:bubble3D val="0"/>
            <c:spPr>
              <a:ln w="28575" cap="rnd">
                <a:solidFill>
                  <a:srgbClr val="C00000"/>
                </a:solidFill>
                <a:round/>
              </a:ln>
              <a:effectLst/>
            </c:spPr>
          </c:dPt>
          <c:dPt>
            <c:idx val="278"/>
            <c:marker>
              <c:symbol val="none"/>
            </c:marker>
            <c:bubble3D val="0"/>
            <c:spPr>
              <a:ln w="28575" cap="rnd">
                <a:solidFill>
                  <a:srgbClr val="C00000"/>
                </a:solidFill>
                <a:round/>
              </a:ln>
              <a:effectLst/>
            </c:spPr>
          </c:dPt>
          <c:dPt>
            <c:idx val="279"/>
            <c:marker>
              <c:symbol val="none"/>
            </c:marker>
            <c:bubble3D val="0"/>
            <c:spPr>
              <a:ln w="28575" cap="rnd">
                <a:solidFill>
                  <a:srgbClr val="C00000"/>
                </a:solidFill>
                <a:round/>
              </a:ln>
              <a:effectLst/>
            </c:spPr>
          </c:dPt>
          <c:dPt>
            <c:idx val="280"/>
            <c:marker>
              <c:symbol val="none"/>
            </c:marker>
            <c:bubble3D val="0"/>
            <c:spPr>
              <a:ln w="28575" cap="rnd">
                <a:solidFill>
                  <a:srgbClr val="C00000"/>
                </a:solidFill>
                <a:round/>
              </a:ln>
              <a:effectLst/>
            </c:spPr>
          </c:dPt>
          <c:dPt>
            <c:idx val="281"/>
            <c:marker>
              <c:symbol val="none"/>
            </c:marker>
            <c:bubble3D val="0"/>
            <c:spPr>
              <a:ln w="28575" cap="rnd">
                <a:solidFill>
                  <a:srgbClr val="C00000"/>
                </a:solidFill>
                <a:round/>
              </a:ln>
              <a:effectLst/>
            </c:spPr>
          </c:dPt>
          <c:dPt>
            <c:idx val="282"/>
            <c:marker>
              <c:symbol val="none"/>
            </c:marker>
            <c:bubble3D val="0"/>
            <c:spPr>
              <a:ln w="28575" cap="rnd">
                <a:solidFill>
                  <a:srgbClr val="C00000"/>
                </a:solidFill>
                <a:round/>
              </a:ln>
              <a:effectLst/>
            </c:spPr>
          </c:dPt>
          <c:dPt>
            <c:idx val="283"/>
            <c:marker>
              <c:symbol val="none"/>
            </c:marker>
            <c:bubble3D val="0"/>
            <c:spPr>
              <a:ln w="28575" cap="rnd">
                <a:solidFill>
                  <a:srgbClr val="C00000"/>
                </a:solidFill>
                <a:round/>
              </a:ln>
              <a:effectLst/>
            </c:spPr>
          </c:dPt>
          <c:dPt>
            <c:idx val="284"/>
            <c:marker>
              <c:symbol val="none"/>
            </c:marker>
            <c:bubble3D val="0"/>
            <c:spPr>
              <a:ln w="28575" cap="rnd">
                <a:solidFill>
                  <a:srgbClr val="C00000"/>
                </a:solidFill>
                <a:round/>
              </a:ln>
              <a:effectLst/>
            </c:spPr>
          </c:dPt>
          <c:dPt>
            <c:idx val="285"/>
            <c:marker>
              <c:symbol val="none"/>
            </c:marker>
            <c:bubble3D val="0"/>
            <c:spPr>
              <a:ln w="28575" cap="rnd">
                <a:solidFill>
                  <a:srgbClr val="C00000"/>
                </a:solidFill>
                <a:round/>
              </a:ln>
              <a:effectLst/>
            </c:spPr>
          </c:dPt>
          <c:dPt>
            <c:idx val="286"/>
            <c:marker>
              <c:symbol val="none"/>
            </c:marker>
            <c:bubble3D val="0"/>
            <c:spPr>
              <a:ln w="28575" cap="rnd">
                <a:solidFill>
                  <a:srgbClr val="C00000"/>
                </a:solidFill>
                <a:round/>
              </a:ln>
              <a:effectLst/>
            </c:spPr>
          </c:dPt>
          <c:dLbls>
            <c:dLbl>
              <c:idx val="0"/>
              <c:delete val="1"/>
            </c:dLbl>
            <c:dLbl>
              <c:idx val="1"/>
              <c:delete val="1"/>
            </c:dLbl>
            <c:dLbl>
              <c:idx val="2"/>
              <c:delete val="1"/>
            </c:dLbl>
            <c:dLbl>
              <c:idx val="3"/>
              <c:delete val="1"/>
            </c:dLbl>
            <c:dLbl>
              <c:idx val="4"/>
              <c:delete val="1"/>
            </c:dLbl>
            <c:dLbl>
              <c:idx val="5"/>
              <c:delete val="1"/>
            </c:dLbl>
            <c:dLbl>
              <c:idx val="6"/>
              <c:delete val="1"/>
            </c:dLbl>
            <c:dLbl>
              <c:idx val="7"/>
              <c:delete val="1"/>
            </c:dLbl>
            <c:dLbl>
              <c:idx val="8"/>
              <c:delete val="1"/>
            </c:dLbl>
            <c:dLbl>
              <c:idx val="9"/>
              <c:delete val="1"/>
            </c:dLbl>
            <c:dLbl>
              <c:idx val="10"/>
              <c:delete val="1"/>
            </c:dLbl>
            <c:dLbl>
              <c:idx val="11"/>
              <c:delete val="1"/>
            </c:dLbl>
            <c:dLbl>
              <c:idx val="12"/>
              <c:delete val="1"/>
            </c:dLbl>
            <c:dLbl>
              <c:idx val="13"/>
              <c:delete val="1"/>
            </c:dLbl>
            <c:dLbl>
              <c:idx val="14"/>
              <c:delete val="1"/>
            </c:dLbl>
            <c:dLbl>
              <c:idx val="15"/>
              <c:delete val="1"/>
            </c:dLbl>
            <c:dLbl>
              <c:idx val="16"/>
              <c:delete val="1"/>
            </c:dLbl>
            <c:dLbl>
              <c:idx val="17"/>
              <c:delete val="1"/>
            </c:dLbl>
            <c:dLbl>
              <c:idx val="18"/>
              <c:delete val="1"/>
            </c:dLbl>
            <c:dLbl>
              <c:idx val="19"/>
              <c:delete val="1"/>
            </c:dLbl>
            <c:dLbl>
              <c:idx val="20"/>
              <c:delete val="1"/>
            </c:dLbl>
            <c:dLbl>
              <c:idx val="21"/>
              <c:delete val="1"/>
            </c:dLbl>
            <c:dLbl>
              <c:idx val="22"/>
              <c:delete val="1"/>
            </c:dLbl>
            <c:dLbl>
              <c:idx val="23"/>
              <c:delete val="1"/>
            </c:dLbl>
            <c:dLbl>
              <c:idx val="24"/>
              <c:delete val="1"/>
            </c:dLbl>
            <c:dLbl>
              <c:idx val="25"/>
              <c:delete val="1"/>
            </c:dLbl>
            <c:dLbl>
              <c:idx val="26"/>
              <c:delete val="1"/>
            </c:dLbl>
            <c:dLbl>
              <c:idx val="27"/>
              <c:delete val="1"/>
            </c:dLbl>
            <c:dLbl>
              <c:idx val="28"/>
              <c:delete val="1"/>
            </c:dLbl>
            <c:dLbl>
              <c:idx val="29"/>
              <c:delete val="1"/>
            </c:dLbl>
            <c:dLbl>
              <c:idx val="30"/>
              <c:delete val="1"/>
            </c:dLbl>
            <c:dLbl>
              <c:idx val="31"/>
              <c:delete val="1"/>
            </c:dLbl>
            <c:dLbl>
              <c:idx val="32"/>
              <c:delete val="1"/>
            </c:dLbl>
            <c:dLbl>
              <c:idx val="33"/>
              <c:delete val="1"/>
            </c:dLbl>
            <c:dLbl>
              <c:idx val="34"/>
              <c:delete val="1"/>
            </c:dLbl>
            <c:dLbl>
              <c:idx val="35"/>
              <c:delete val="1"/>
            </c:dLbl>
            <c:dLbl>
              <c:idx val="36"/>
              <c:delete val="1"/>
            </c:dLbl>
            <c:dLbl>
              <c:idx val="37"/>
              <c:delete val="1"/>
            </c:dLbl>
            <c:dLbl>
              <c:idx val="38"/>
              <c:delete val="1"/>
            </c:dLbl>
            <c:dLbl>
              <c:idx val="39"/>
              <c:delete val="1"/>
            </c:dLbl>
            <c:dLbl>
              <c:idx val="40"/>
              <c:delete val="1"/>
            </c:dLbl>
            <c:dLbl>
              <c:idx val="41"/>
              <c:delete val="1"/>
            </c:dLbl>
            <c:dLbl>
              <c:idx val="42"/>
              <c:delete val="1"/>
            </c:dLbl>
            <c:dLbl>
              <c:idx val="43"/>
              <c:delete val="1"/>
            </c:dLbl>
            <c:dLbl>
              <c:idx val="44"/>
              <c:delete val="1"/>
            </c:dLbl>
            <c:dLbl>
              <c:idx val="45"/>
              <c:delete val="1"/>
            </c:dLbl>
            <c:dLbl>
              <c:idx val="46"/>
              <c:delete val="1"/>
            </c:dLbl>
            <c:dLbl>
              <c:idx val="47"/>
              <c:delete val="1"/>
            </c:dLbl>
            <c:dLbl>
              <c:idx val="48"/>
              <c:delete val="1"/>
            </c:dLbl>
            <c:dLbl>
              <c:idx val="49"/>
              <c:delete val="1"/>
            </c:dLbl>
            <c:dLbl>
              <c:idx val="50"/>
              <c:delete val="1"/>
            </c:dLbl>
            <c:dLbl>
              <c:idx val="51"/>
              <c:delete val="1"/>
            </c:dLbl>
            <c:dLbl>
              <c:idx val="52"/>
              <c:delete val="1"/>
            </c:dLbl>
            <c:dLbl>
              <c:idx val="53"/>
              <c:delete val="1"/>
            </c:dLbl>
            <c:dLbl>
              <c:idx val="54"/>
              <c:delete val="1"/>
            </c:dLbl>
            <c:dLbl>
              <c:idx val="55"/>
              <c:delete val="1"/>
            </c:dLbl>
            <c:dLbl>
              <c:idx val="56"/>
              <c:delete val="1"/>
            </c:dLbl>
            <c:dLbl>
              <c:idx val="57"/>
              <c:delete val="1"/>
            </c:dLbl>
            <c:dLbl>
              <c:idx val="58"/>
              <c:delete val="1"/>
            </c:dLbl>
            <c:dLbl>
              <c:idx val="59"/>
              <c:delete val="1"/>
            </c:dLbl>
            <c:dLbl>
              <c:idx val="60"/>
              <c:delete val="1"/>
            </c:dLbl>
            <c:dLbl>
              <c:idx val="61"/>
              <c:delete val="1"/>
            </c:dLbl>
            <c:dLbl>
              <c:idx val="62"/>
              <c:delete val="1"/>
            </c:dLbl>
            <c:dLbl>
              <c:idx val="63"/>
              <c:delete val="1"/>
            </c:dLbl>
            <c:dLbl>
              <c:idx val="64"/>
              <c:delete val="1"/>
            </c:dLbl>
            <c:dLbl>
              <c:idx val="65"/>
              <c:delete val="1"/>
            </c:dLbl>
            <c:dLbl>
              <c:idx val="66"/>
              <c:delete val="1"/>
            </c:dLbl>
            <c:dLbl>
              <c:idx val="67"/>
              <c:delete val="1"/>
            </c:dLbl>
            <c:dLbl>
              <c:idx val="68"/>
              <c:delete val="1"/>
            </c:dLbl>
            <c:dLbl>
              <c:idx val="69"/>
              <c:delete val="1"/>
            </c:dLbl>
            <c:dLbl>
              <c:idx val="70"/>
              <c:delete val="1"/>
            </c:dLbl>
            <c:dLbl>
              <c:idx val="71"/>
              <c:delete val="1"/>
            </c:dLbl>
            <c:dLbl>
              <c:idx val="72"/>
              <c:delete val="1"/>
            </c:dLbl>
            <c:dLbl>
              <c:idx val="73"/>
              <c:delete val="1"/>
            </c:dLbl>
            <c:dLbl>
              <c:idx val="74"/>
              <c:delete val="1"/>
            </c:dLbl>
            <c:dLbl>
              <c:idx val="75"/>
              <c:delete val="1"/>
            </c:dLbl>
            <c:dLbl>
              <c:idx val="76"/>
              <c:delete val="1"/>
            </c:dLbl>
            <c:dLbl>
              <c:idx val="77"/>
              <c:delete val="1"/>
            </c:dLbl>
            <c:dLbl>
              <c:idx val="78"/>
              <c:delete val="1"/>
            </c:dLbl>
            <c:dLbl>
              <c:idx val="79"/>
              <c:delete val="1"/>
            </c:dLbl>
            <c:dLbl>
              <c:idx val="80"/>
              <c:delete val="1"/>
            </c:dLbl>
            <c:dLbl>
              <c:idx val="81"/>
              <c:delete val="1"/>
            </c:dLbl>
            <c:dLbl>
              <c:idx val="82"/>
              <c:delete val="1"/>
            </c:dLbl>
            <c:dLbl>
              <c:idx val="83"/>
              <c:delete val="1"/>
            </c:dLbl>
            <c:dLbl>
              <c:idx val="84"/>
              <c:delete val="1"/>
            </c:dLbl>
            <c:dLbl>
              <c:idx val="85"/>
              <c:delete val="1"/>
            </c:dLbl>
            <c:dLbl>
              <c:idx val="86"/>
              <c:delete val="1"/>
            </c:dLbl>
            <c:dLbl>
              <c:idx val="87"/>
              <c:delete val="1"/>
            </c:dLbl>
            <c:dLbl>
              <c:idx val="88"/>
              <c:delete val="1"/>
            </c:dLbl>
            <c:dLbl>
              <c:idx val="89"/>
              <c:delete val="1"/>
            </c:dLbl>
            <c:dLbl>
              <c:idx val="90"/>
              <c:delete val="1"/>
            </c:dLbl>
            <c:dLbl>
              <c:idx val="91"/>
              <c:delete val="1"/>
            </c:dLbl>
            <c:dLbl>
              <c:idx val="92"/>
              <c:delete val="1"/>
            </c:dLbl>
            <c:dLbl>
              <c:idx val="93"/>
              <c:delete val="1"/>
            </c:dLbl>
            <c:dLbl>
              <c:idx val="94"/>
              <c:delete val="1"/>
            </c:dLbl>
            <c:dLbl>
              <c:idx val="95"/>
              <c:delete val="1"/>
            </c:dLbl>
            <c:dLbl>
              <c:idx val="96"/>
              <c:delete val="1"/>
            </c:dLbl>
            <c:dLbl>
              <c:idx val="97"/>
              <c:delete val="1"/>
            </c:dLbl>
            <c:dLbl>
              <c:idx val="98"/>
              <c:delete val="1"/>
            </c:dLbl>
            <c:dLbl>
              <c:idx val="99"/>
              <c:delete val="1"/>
            </c:dLbl>
            <c:dLbl>
              <c:idx val="100"/>
              <c:delete val="1"/>
            </c:dLbl>
            <c:dLbl>
              <c:idx val="101"/>
              <c:delete val="1"/>
            </c:dLbl>
            <c:dLbl>
              <c:idx val="102"/>
              <c:delete val="1"/>
            </c:dLbl>
            <c:dLbl>
              <c:idx val="103"/>
              <c:delete val="1"/>
            </c:dLbl>
            <c:dLbl>
              <c:idx val="104"/>
              <c:delete val="1"/>
            </c:dLbl>
            <c:dLbl>
              <c:idx val="105"/>
              <c:delete val="1"/>
            </c:dLbl>
            <c:dLbl>
              <c:idx val="106"/>
              <c:delete val="1"/>
            </c:dLbl>
            <c:dLbl>
              <c:idx val="107"/>
              <c:delete val="1"/>
            </c:dLbl>
            <c:dLbl>
              <c:idx val="108"/>
              <c:delete val="1"/>
            </c:dLbl>
            <c:dLbl>
              <c:idx val="109"/>
              <c:delete val="1"/>
            </c:dLbl>
            <c:dLbl>
              <c:idx val="110"/>
              <c:delete val="1"/>
            </c:dLbl>
            <c:dLbl>
              <c:idx val="111"/>
              <c:delete val="1"/>
            </c:dLbl>
            <c:dLbl>
              <c:idx val="112"/>
              <c:delete val="1"/>
            </c:dLbl>
            <c:dLbl>
              <c:idx val="113"/>
              <c:delete val="1"/>
            </c:dLbl>
            <c:dLbl>
              <c:idx val="114"/>
              <c:delete val="1"/>
            </c:dLbl>
            <c:dLbl>
              <c:idx val="115"/>
              <c:delete val="1"/>
            </c:dLbl>
            <c:dLbl>
              <c:idx val="116"/>
              <c:delete val="1"/>
            </c:dLbl>
            <c:dLbl>
              <c:idx val="117"/>
              <c:delete val="1"/>
            </c:dLbl>
            <c:dLbl>
              <c:idx val="118"/>
              <c:delete val="1"/>
            </c:dLbl>
            <c:dLbl>
              <c:idx val="119"/>
              <c:delete val="1"/>
            </c:dLbl>
            <c:dLbl>
              <c:idx val="120"/>
              <c:delete val="1"/>
            </c:dLbl>
            <c:dLbl>
              <c:idx val="121"/>
              <c:delete val="1"/>
            </c:dLbl>
            <c:dLbl>
              <c:idx val="122"/>
              <c:delete val="1"/>
            </c:dLbl>
            <c:dLbl>
              <c:idx val="123"/>
              <c:delete val="1"/>
            </c:dLbl>
            <c:dLbl>
              <c:idx val="124"/>
              <c:delete val="1"/>
            </c:dLbl>
            <c:dLbl>
              <c:idx val="125"/>
              <c:delete val="1"/>
            </c:dLbl>
            <c:dLbl>
              <c:idx val="126"/>
              <c:delete val="1"/>
            </c:dLbl>
            <c:dLbl>
              <c:idx val="127"/>
              <c:delete val="1"/>
            </c:dLbl>
            <c:dLbl>
              <c:idx val="128"/>
              <c:delete val="1"/>
            </c:dLbl>
            <c:dLbl>
              <c:idx val="129"/>
              <c:delete val="1"/>
            </c:dLbl>
            <c:dLbl>
              <c:idx val="130"/>
              <c:delete val="1"/>
            </c:dLbl>
            <c:dLbl>
              <c:idx val="131"/>
              <c:delete val="1"/>
            </c:dLbl>
            <c:dLbl>
              <c:idx val="132"/>
              <c:delete val="1"/>
            </c:dLbl>
            <c:dLbl>
              <c:idx val="133"/>
              <c:delete val="1"/>
            </c:dLbl>
            <c:dLbl>
              <c:idx val="134"/>
              <c:delete val="1"/>
            </c:dLbl>
            <c:dLbl>
              <c:idx val="135"/>
              <c:delete val="1"/>
            </c:dLbl>
            <c:dLbl>
              <c:idx val="136"/>
              <c:delete val="1"/>
            </c:dLbl>
            <c:dLbl>
              <c:idx val="137"/>
              <c:delete val="1"/>
            </c:dLbl>
            <c:dLbl>
              <c:idx val="138"/>
              <c:delete val="1"/>
            </c:dLbl>
            <c:dLbl>
              <c:idx val="139"/>
              <c:delete val="1"/>
            </c:dLbl>
            <c:dLbl>
              <c:idx val="140"/>
              <c:delete val="1"/>
            </c:dLbl>
            <c:dLbl>
              <c:idx val="141"/>
              <c:delete val="1"/>
            </c:dLbl>
            <c:dLbl>
              <c:idx val="142"/>
              <c:delete val="1"/>
            </c:dLbl>
            <c:dLbl>
              <c:idx val="143"/>
              <c:delete val="1"/>
            </c:dLbl>
            <c:dLbl>
              <c:idx val="144"/>
              <c:delete val="1"/>
            </c:dLbl>
            <c:dLbl>
              <c:idx val="145"/>
              <c:delete val="1"/>
            </c:dLbl>
            <c:dLbl>
              <c:idx val="146"/>
              <c:delete val="1"/>
            </c:dLbl>
            <c:dLbl>
              <c:idx val="147"/>
              <c:delete val="1"/>
            </c:dLbl>
            <c:dLbl>
              <c:idx val="148"/>
              <c:delete val="1"/>
            </c:dLbl>
            <c:dLbl>
              <c:idx val="149"/>
              <c:delete val="1"/>
            </c:dLbl>
            <c:dLbl>
              <c:idx val="150"/>
              <c:delete val="1"/>
            </c:dLbl>
            <c:dLbl>
              <c:idx val="151"/>
              <c:delete val="1"/>
            </c:dLbl>
            <c:dLbl>
              <c:idx val="152"/>
              <c:delete val="1"/>
            </c:dLbl>
            <c:dLbl>
              <c:idx val="153"/>
              <c:delete val="1"/>
            </c:dLbl>
            <c:dLbl>
              <c:idx val="154"/>
              <c:delete val="1"/>
            </c:dLbl>
            <c:dLbl>
              <c:idx val="155"/>
              <c:delete val="1"/>
            </c:dLbl>
            <c:dLbl>
              <c:idx val="156"/>
              <c:delete val="1"/>
            </c:dLbl>
            <c:dLbl>
              <c:idx val="157"/>
              <c:delete val="1"/>
            </c:dLbl>
            <c:dLbl>
              <c:idx val="158"/>
              <c:delete val="1"/>
            </c:dLbl>
            <c:dLbl>
              <c:idx val="159"/>
              <c:delete val="1"/>
            </c:dLbl>
            <c:dLbl>
              <c:idx val="160"/>
              <c:delete val="1"/>
            </c:dLbl>
            <c:dLbl>
              <c:idx val="161"/>
              <c:delete val="1"/>
            </c:dLbl>
            <c:dLbl>
              <c:idx val="162"/>
              <c:delete val="1"/>
            </c:dLbl>
            <c:dLbl>
              <c:idx val="163"/>
              <c:delete val="1"/>
            </c:dLbl>
            <c:dLbl>
              <c:idx val="164"/>
              <c:delete val="1"/>
            </c:dLbl>
            <c:dLbl>
              <c:idx val="165"/>
              <c:delete val="1"/>
            </c:dLbl>
            <c:dLbl>
              <c:idx val="166"/>
              <c:delete val="1"/>
            </c:dLbl>
            <c:dLbl>
              <c:idx val="167"/>
              <c:delete val="1"/>
            </c:dLbl>
            <c:dLbl>
              <c:idx val="168"/>
              <c:delete val="1"/>
            </c:dLbl>
            <c:dLbl>
              <c:idx val="169"/>
              <c:delete val="1"/>
            </c:dLbl>
            <c:dLbl>
              <c:idx val="170"/>
              <c:delete val="1"/>
            </c:dLbl>
            <c:dLbl>
              <c:idx val="171"/>
              <c:delete val="1"/>
            </c:dLbl>
            <c:dLbl>
              <c:idx val="172"/>
              <c:delete val="1"/>
            </c:dLbl>
            <c:dLbl>
              <c:idx val="173"/>
              <c:delete val="1"/>
            </c:dLbl>
            <c:dLbl>
              <c:idx val="174"/>
              <c:delete val="1"/>
            </c:dLbl>
            <c:dLbl>
              <c:idx val="175"/>
              <c:delete val="1"/>
            </c:dLbl>
            <c:dLbl>
              <c:idx val="176"/>
              <c:delete val="1"/>
            </c:dLbl>
            <c:dLbl>
              <c:idx val="177"/>
              <c:delete val="1"/>
            </c:dLbl>
            <c:dLbl>
              <c:idx val="178"/>
              <c:delete val="1"/>
            </c:dLbl>
            <c:dLbl>
              <c:idx val="179"/>
              <c:delete val="1"/>
            </c:dLbl>
            <c:dLbl>
              <c:idx val="180"/>
              <c:delete val="1"/>
            </c:dLbl>
            <c:dLbl>
              <c:idx val="181"/>
              <c:delete val="1"/>
            </c:dLbl>
            <c:dLbl>
              <c:idx val="182"/>
              <c:delete val="1"/>
            </c:dLbl>
            <c:dLbl>
              <c:idx val="183"/>
              <c:delete val="1"/>
            </c:dLbl>
            <c:dLbl>
              <c:idx val="184"/>
              <c:delete val="1"/>
            </c:dLbl>
            <c:dLbl>
              <c:idx val="185"/>
              <c:delete val="1"/>
            </c:dLbl>
            <c:dLbl>
              <c:idx val="186"/>
              <c:delete val="1"/>
            </c:dLbl>
            <c:dLbl>
              <c:idx val="187"/>
              <c:delete val="1"/>
            </c:dLbl>
            <c:dLbl>
              <c:idx val="188"/>
              <c:delete val="1"/>
            </c:dLbl>
            <c:dLbl>
              <c:idx val="189"/>
              <c:delete val="1"/>
            </c:dLbl>
            <c:dLbl>
              <c:idx val="190"/>
              <c:delete val="1"/>
            </c:dLbl>
            <c:dLbl>
              <c:idx val="191"/>
              <c:delete val="1"/>
            </c:dLbl>
            <c:dLbl>
              <c:idx val="192"/>
              <c:delete val="1"/>
            </c:dLbl>
            <c:dLbl>
              <c:idx val="193"/>
              <c:delete val="1"/>
            </c:dLbl>
            <c:dLbl>
              <c:idx val="194"/>
              <c:delete val="1"/>
            </c:dLbl>
            <c:dLbl>
              <c:idx val="195"/>
              <c:delete val="1"/>
            </c:dLbl>
            <c:dLbl>
              <c:idx val="196"/>
              <c:delete val="1"/>
            </c:dLbl>
            <c:dLbl>
              <c:idx val="197"/>
              <c:delete val="1"/>
            </c:dLbl>
            <c:dLbl>
              <c:idx val="198"/>
              <c:delete val="1"/>
            </c:dLbl>
            <c:dLbl>
              <c:idx val="199"/>
              <c:delete val="1"/>
            </c:dLbl>
            <c:dLbl>
              <c:idx val="200"/>
              <c:delete val="1"/>
            </c:dLbl>
            <c:dLbl>
              <c:idx val="201"/>
              <c:delete val="1"/>
            </c:dLbl>
            <c:dLbl>
              <c:idx val="202"/>
              <c:delete val="1"/>
            </c:dLbl>
            <c:dLbl>
              <c:idx val="203"/>
              <c:delete val="1"/>
            </c:dLbl>
            <c:dLbl>
              <c:idx val="204"/>
              <c:delete val="1"/>
            </c:dLbl>
            <c:dLbl>
              <c:idx val="205"/>
              <c:delete val="1"/>
            </c:dLbl>
            <c:dLbl>
              <c:idx val="206"/>
              <c:delete val="1"/>
            </c:dLbl>
            <c:dLbl>
              <c:idx val="207"/>
              <c:delete val="1"/>
            </c:dLbl>
            <c:dLbl>
              <c:idx val="208"/>
              <c:delete val="1"/>
            </c:dLbl>
            <c:dLbl>
              <c:idx val="209"/>
              <c:delete val="1"/>
            </c:dLbl>
            <c:dLbl>
              <c:idx val="210"/>
              <c:delete val="1"/>
            </c:dLbl>
            <c:dLbl>
              <c:idx val="211"/>
              <c:delete val="1"/>
            </c:dLbl>
            <c:dLbl>
              <c:idx val="212"/>
              <c:delete val="1"/>
            </c:dLbl>
            <c:dLbl>
              <c:idx val="213"/>
              <c:delete val="1"/>
            </c:dLbl>
            <c:dLbl>
              <c:idx val="214"/>
              <c:delete val="1"/>
            </c:dLbl>
            <c:dLbl>
              <c:idx val="215"/>
              <c:delete val="1"/>
            </c:dLbl>
            <c:dLbl>
              <c:idx val="216"/>
              <c:delete val="1"/>
            </c:dLbl>
            <c:dLbl>
              <c:idx val="217"/>
              <c:delete val="1"/>
            </c:dLbl>
            <c:dLbl>
              <c:idx val="218"/>
              <c:delete val="1"/>
            </c:dLbl>
            <c:dLbl>
              <c:idx val="219"/>
              <c:delete val="1"/>
            </c:dLbl>
            <c:dLbl>
              <c:idx val="220"/>
              <c:delete val="1"/>
            </c:dLbl>
            <c:dLbl>
              <c:idx val="221"/>
              <c:delete val="1"/>
            </c:dLbl>
            <c:dLbl>
              <c:idx val="222"/>
              <c:delete val="1"/>
            </c:dLbl>
            <c:dLbl>
              <c:idx val="223"/>
              <c:delete val="1"/>
            </c:dLbl>
            <c:dLbl>
              <c:idx val="224"/>
              <c:delete val="1"/>
            </c:dLbl>
            <c:dLbl>
              <c:idx val="225"/>
              <c:delete val="1"/>
            </c:dLbl>
            <c:dLbl>
              <c:idx val="226"/>
              <c:delete val="1"/>
            </c:dLbl>
            <c:dLbl>
              <c:idx val="227"/>
              <c:delete val="1"/>
            </c:dLbl>
            <c:dLbl>
              <c:idx val="228"/>
              <c:delete val="1"/>
            </c:dLbl>
            <c:dLbl>
              <c:idx val="229"/>
              <c:delete val="1"/>
            </c:dLbl>
            <c:dLbl>
              <c:idx val="230"/>
              <c:delete val="1"/>
            </c:dLbl>
            <c:dLbl>
              <c:idx val="231"/>
              <c:delete val="1"/>
            </c:dLbl>
            <c:dLbl>
              <c:idx val="232"/>
              <c:delete val="1"/>
            </c:dLbl>
            <c:dLbl>
              <c:idx val="233"/>
              <c:delete val="1"/>
            </c:dLbl>
            <c:dLbl>
              <c:idx val="234"/>
              <c:delete val="1"/>
            </c:dLbl>
            <c:dLbl>
              <c:idx val="235"/>
              <c:delete val="1"/>
            </c:dLbl>
            <c:dLbl>
              <c:idx val="236"/>
              <c:delete val="1"/>
            </c:dLbl>
            <c:dLbl>
              <c:idx val="237"/>
              <c:delete val="1"/>
            </c:dLbl>
            <c:dLbl>
              <c:idx val="238"/>
              <c:delete val="1"/>
            </c:dLbl>
            <c:dLbl>
              <c:idx val="239"/>
              <c:delete val="1"/>
            </c:dLbl>
            <c:dLbl>
              <c:idx val="240"/>
              <c:delete val="1"/>
            </c:dLbl>
            <c:dLbl>
              <c:idx val="241"/>
              <c:delete val="1"/>
            </c:dLbl>
            <c:dLbl>
              <c:idx val="242"/>
              <c:delete val="1"/>
            </c:dLbl>
            <c:dLbl>
              <c:idx val="243"/>
              <c:delete val="1"/>
            </c:dLbl>
            <c:dLbl>
              <c:idx val="244"/>
              <c:delete val="1"/>
            </c:dLbl>
            <c:dLbl>
              <c:idx val="245"/>
              <c:delete val="1"/>
            </c:dLbl>
            <c:dLbl>
              <c:idx val="246"/>
              <c:delete val="1"/>
            </c:dLbl>
            <c:dLbl>
              <c:idx val="247"/>
              <c:delete val="1"/>
            </c:dLbl>
            <c:dLbl>
              <c:idx val="248"/>
              <c:delete val="1"/>
            </c:dLbl>
            <c:dLbl>
              <c:idx val="249"/>
              <c:delete val="1"/>
            </c:dLbl>
            <c:dLbl>
              <c:idx val="250"/>
              <c:delete val="1"/>
            </c:dLbl>
            <c:dLbl>
              <c:idx val="251"/>
              <c:delete val="1"/>
            </c:dLbl>
            <c:dLbl>
              <c:idx val="252"/>
              <c:delete val="1"/>
            </c:dLbl>
            <c:dLbl>
              <c:idx val="253"/>
              <c:delete val="1"/>
            </c:dLbl>
            <c:dLbl>
              <c:idx val="254"/>
              <c:delete val="1"/>
            </c:dLbl>
            <c:dLbl>
              <c:idx val="255"/>
              <c:delete val="1"/>
            </c:dLbl>
            <c:dLbl>
              <c:idx val="256"/>
              <c:delete val="1"/>
            </c:dLbl>
            <c:dLbl>
              <c:idx val="257"/>
              <c:delete val="1"/>
            </c:dLbl>
            <c:dLbl>
              <c:idx val="258"/>
              <c:delete val="1"/>
            </c:dLbl>
            <c:dLbl>
              <c:idx val="259"/>
              <c:delete val="1"/>
            </c:dLbl>
            <c:dLbl>
              <c:idx val="260"/>
              <c:delete val="1"/>
            </c:dLbl>
            <c:dLbl>
              <c:idx val="261"/>
              <c:delete val="1"/>
            </c:dLbl>
            <c:dLbl>
              <c:idx val="262"/>
              <c:delete val="1"/>
            </c:dLbl>
            <c:dLbl>
              <c:idx val="263"/>
              <c:delete val="1"/>
            </c:dLbl>
            <c:dLbl>
              <c:idx val="264"/>
              <c:delete val="1"/>
            </c:dLbl>
            <c:dLbl>
              <c:idx val="265"/>
              <c:delete val="1"/>
            </c:dLbl>
            <c:dLbl>
              <c:idx val="266"/>
              <c:delete val="1"/>
            </c:dLbl>
            <c:dLbl>
              <c:idx val="267"/>
              <c:delete val="1"/>
            </c:dLbl>
            <c:dLbl>
              <c:idx val="268"/>
              <c:delete val="1"/>
            </c:dLbl>
            <c:dLbl>
              <c:idx val="269"/>
              <c:delete val="1"/>
            </c:dLbl>
            <c:dLbl>
              <c:idx val="270"/>
              <c:delete val="1"/>
            </c:dLbl>
            <c:dLbl>
              <c:idx val="271"/>
              <c:delete val="1"/>
            </c:dLbl>
            <c:dLbl>
              <c:idx val="272"/>
              <c:delete val="1"/>
            </c:dLbl>
            <c:dLbl>
              <c:idx val="273"/>
              <c:delete val="1"/>
            </c:dLbl>
            <c:dLbl>
              <c:idx val="274"/>
              <c:delete val="1"/>
            </c:dLbl>
            <c:dLbl>
              <c:idx val="275"/>
              <c:delete val="1"/>
            </c:dLbl>
            <c:dLbl>
              <c:idx val="276"/>
              <c:delete val="1"/>
            </c:dLbl>
            <c:dLbl>
              <c:idx val="277"/>
              <c:delete val="1"/>
            </c:dLbl>
            <c:dLbl>
              <c:idx val="278"/>
              <c:delete val="1"/>
            </c:dLbl>
            <c:dLbl>
              <c:idx val="279"/>
              <c:delete val="1"/>
            </c:dLbl>
            <c:dLbl>
              <c:idx val="280"/>
              <c:delete val="1"/>
            </c:dLbl>
            <c:dLbl>
              <c:idx val="281"/>
              <c:delete val="1"/>
            </c:dLbl>
            <c:dLbl>
              <c:idx val="282"/>
              <c:delete val="1"/>
            </c:dLbl>
            <c:dLbl>
              <c:idx val="283"/>
              <c:delete val="1"/>
            </c:dLbl>
            <c:dLbl>
              <c:idx val="284"/>
              <c:delete val="1"/>
            </c:dLbl>
            <c:dLbl>
              <c:idx val="285"/>
              <c:delete val="1"/>
            </c:dLbl>
            <c:dLbl>
              <c:idx val="286"/>
              <c:delete val="1"/>
            </c:dLbl>
            <c:dLbl>
              <c:idx val="287"/>
              <c:delete val="1"/>
            </c:dLbl>
            <c:dLbl>
              <c:idx val="288"/>
              <c:delete val="1"/>
            </c:dLbl>
            <c:dLbl>
              <c:idx val="289"/>
              <c:delete val="1"/>
            </c:dLbl>
            <c:dLbl>
              <c:idx val="290"/>
              <c:delete val="1"/>
            </c:dLbl>
            <c:dLbl>
              <c:idx val="291"/>
              <c:delete val="1"/>
            </c:dLbl>
            <c:dLbl>
              <c:idx val="292"/>
              <c:delete val="1"/>
            </c:dLbl>
            <c:dLbl>
              <c:idx val="293"/>
              <c:delete val="1"/>
            </c:dLbl>
            <c:dLbl>
              <c:idx val="294"/>
              <c:delete val="1"/>
            </c:dLbl>
            <c:dLbl>
              <c:idx val="295"/>
              <c:delete val="1"/>
            </c:dLbl>
            <c:dLbl>
              <c:idx val="296"/>
              <c:delete val="1"/>
            </c:dLbl>
            <c:dLbl>
              <c:idx val="297"/>
              <c:delete val="1"/>
            </c:dLbl>
            <c:dLbl>
              <c:idx val="298"/>
              <c:delete val="1"/>
            </c:dLbl>
            <c:dLbl>
              <c:idx val="299"/>
              <c:delete val="1"/>
            </c:dLbl>
            <c:dLbl>
              <c:idx val="300"/>
              <c:delete val="1"/>
            </c:dLbl>
            <c:dLbl>
              <c:idx val="301"/>
              <c:delete val="1"/>
            </c:dLbl>
            <c:dLbl>
              <c:idx val="302"/>
              <c:delete val="1"/>
            </c:dLbl>
            <c:dLbl>
              <c:idx val="303"/>
              <c:delete val="1"/>
            </c:dLbl>
            <c:dLbl>
              <c:idx val="304"/>
              <c:delete val="1"/>
            </c:dLbl>
            <c:dLbl>
              <c:idx val="305"/>
              <c:delete val="1"/>
            </c:dLbl>
            <c:dLbl>
              <c:idx val="306"/>
              <c:delete val="1"/>
            </c:dLbl>
            <c:dLbl>
              <c:idx val="307"/>
              <c:delete val="1"/>
            </c:dLbl>
            <c:dLbl>
              <c:idx val="308"/>
              <c:delete val="1"/>
            </c:dLbl>
            <c:dLbl>
              <c:idx val="309"/>
              <c:delete val="1"/>
            </c:dLbl>
            <c:dLbl>
              <c:idx val="310"/>
              <c:delete val="1"/>
            </c:dLbl>
            <c:dLbl>
              <c:idx val="311"/>
              <c:delete val="1"/>
            </c:dLbl>
            <c:dLbl>
              <c:idx val="312"/>
              <c:delete val="1"/>
            </c:dLbl>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ysClr val="windowText" lastClr="000000">
                        <a:lumMod val="75000"/>
                        <a:lumOff val="25000"/>
                      </a:sysClr>
                    </a:solidFill>
                    <a:latin typeface="Calibri" panose="020F0502020204030204" pitchFamily="34" charset="0"/>
                    <a:ea typeface="宋体" panose="02010600030101010101" pitchFamily="2" charset="-122"/>
                    <a:cs typeface="+mn-ea"/>
                  </a:defRPr>
                </a:pPr>
              </a:p>
            </c:txPr>
            <c:dLblPos val="r"/>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ysClr val="windowText" lastClr="000000">
                          <a:lumMod val="35000"/>
                          <a:lumOff val="65000"/>
                        </a:sysClr>
                      </a:solidFill>
                      <a:round/>
                    </a:ln>
                    <a:effectLst/>
                  </c:spPr>
                </c15:leaderLines>
              </c:ext>
            </c:extLst>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[油菜籽数据库.xlsx]压榨!$BC$4:$BC$317</c:f>
              <c:numCache>
                <c:formatCode>General</c:formatCode>
                <c:ptCount val="313"/>
                <c:pt idx="4" c:formatCode="0.0_ ">
                  <c:v>7.5</c:v>
                </c:pt>
                <c:pt idx="10" c:formatCode="0.0_ ">
                  <c:v>8.88</c:v>
                </c:pt>
                <c:pt idx="16" c:formatCode="0.0_ ">
                  <c:v>#N/A</c:v>
                </c:pt>
                <c:pt idx="22" c:formatCode="0.0_ ">
                  <c:v>12.06</c:v>
                </c:pt>
                <c:pt idx="28" c:formatCode="0.0_ ">
                  <c:v>11.71</c:v>
                </c:pt>
                <c:pt idx="34" c:formatCode="0.0_ ">
                  <c:v>12.58</c:v>
                </c:pt>
                <c:pt idx="40" c:formatCode="0.0_ ">
                  <c:v>14.43</c:v>
                </c:pt>
                <c:pt idx="46" c:formatCode="0.0_ ">
                  <c:v>14.95</c:v>
                </c:pt>
                <c:pt idx="52" c:formatCode="0.0_ ">
                  <c:v>18.24</c:v>
                </c:pt>
                <c:pt idx="58" c:formatCode="0.0_ ">
                  <c:v>17.28</c:v>
                </c:pt>
                <c:pt idx="64" c:formatCode="0.0_ ">
                  <c:v>16.57</c:v>
                </c:pt>
                <c:pt idx="70" c:formatCode="0.0_ ">
                  <c:v>17.25</c:v>
                </c:pt>
                <c:pt idx="76" c:formatCode="0.0_ ">
                  <c:v>19.93</c:v>
                </c:pt>
                <c:pt idx="82" c:formatCode="0.0_ ">
                  <c:v>25.44</c:v>
                </c:pt>
                <c:pt idx="88" c:formatCode="0.0_ ">
                  <c:v>28.45</c:v>
                </c:pt>
                <c:pt idx="94" c:formatCode="0.0_ ">
                  <c:v>28.51</c:v>
                </c:pt>
                <c:pt idx="100" c:formatCode="0.0_ ">
                  <c:v>29.22</c:v>
                </c:pt>
                <c:pt idx="106" c:formatCode="0.0_ ">
                  <c:v>34.75</c:v>
                </c:pt>
                <c:pt idx="112" c:formatCode="0.0_ ">
                  <c:v>32.25</c:v>
                </c:pt>
                <c:pt idx="118" c:formatCode="0.0_ ">
                  <c:v>30.88</c:v>
                </c:pt>
                <c:pt idx="124" c:formatCode="0.0_ ">
                  <c:v>34</c:v>
                </c:pt>
                <c:pt idx="130" c:formatCode="0.0_ ">
                  <c:v>36.25</c:v>
                </c:pt>
                <c:pt idx="136" c:formatCode="0.0_ ">
                  <c:v>36.89</c:v>
                </c:pt>
                <c:pt idx="142" c:formatCode="0.0_ ">
                  <c:v>36.15</c:v>
                </c:pt>
                <c:pt idx="148" c:formatCode="0.0_ ">
                  <c:v>37.11</c:v>
                </c:pt>
                <c:pt idx="154" c:formatCode="0.0_ ">
                  <c:v>34.74</c:v>
                </c:pt>
                <c:pt idx="160" c:formatCode="0.0_ ">
                  <c:v>30.36</c:v>
                </c:pt>
                <c:pt idx="166" c:formatCode="0.0_ ">
                  <c:v>30.21</c:v>
                </c:pt>
                <c:pt idx="172" c:formatCode="0.0_ ">
                  <c:v>30.04</c:v>
                </c:pt>
                <c:pt idx="178" c:formatCode="0.0_ ">
                  <c:v>31.27</c:v>
                </c:pt>
                <c:pt idx="184" c:formatCode="0.0_ ">
                  <c:v>31.39</c:v>
                </c:pt>
                <c:pt idx="190" c:formatCode="0.0_ ">
                  <c:v>29.54</c:v>
                </c:pt>
                <c:pt idx="196" c:formatCode="0.0_ ">
                  <c:v>29.62</c:v>
                </c:pt>
                <c:pt idx="202" c:formatCode="0.0_ ">
                  <c:v>31.13</c:v>
                </c:pt>
                <c:pt idx="208" c:formatCode="0.0_ ">
                  <c:v>29.34</c:v>
                </c:pt>
                <c:pt idx="214" c:formatCode="0.0_ ">
                  <c:v>30.42</c:v>
                </c:pt>
                <c:pt idx="220" c:formatCode="0.0_ ">
                  <c:v>28.75</c:v>
                </c:pt>
                <c:pt idx="226" c:formatCode="0.0_ ">
                  <c:v>29</c:v>
                </c:pt>
                <c:pt idx="232" c:formatCode="0.0_ ">
                  <c:v>29.53</c:v>
                </c:pt>
                <c:pt idx="238" c:formatCode="0.0_ ">
                  <c:v>28.64</c:v>
                </c:pt>
                <c:pt idx="244" c:formatCode="0.0_ ">
                  <c:v>28.32</c:v>
                </c:pt>
                <c:pt idx="250" c:formatCode="0.0_ ">
                  <c:v>27.95</c:v>
                </c:pt>
                <c:pt idx="256" c:formatCode="0.0_ ">
                  <c:v>26.34</c:v>
                </c:pt>
                <c:pt idx="262" c:formatCode="0.0_ ">
                  <c:v>28.43</c:v>
                </c:pt>
                <c:pt idx="268" c:formatCode="0.0_ ">
                  <c:v>28.05</c:v>
                </c:pt>
                <c:pt idx="274" c:formatCode="0.0_ ">
                  <c:v>29.28</c:v>
                </c:pt>
                <c:pt idx="280" c:formatCode="0.0_ ">
                  <c:v>28.28</c:v>
                </c:pt>
                <c:pt idx="286" c:formatCode="0.0_ ">
                  <c:v>31.23</c:v>
                </c:pt>
                <c:pt idx="292" c:formatCode="0.0_ ">
                  <c:v>32.7</c:v>
                </c:pt>
                <c:pt idx="298" c:formatCode="0.0_ ">
                  <c:v>31.36</c:v>
                </c:pt>
                <c:pt idx="304" c:formatCode="0.0_ ">
                  <c:v>32.34</c:v>
                </c:pt>
                <c:pt idx="310" c:formatCode="0.0_ ">
                  <c:v>31.59</c:v>
                </c:pt>
              </c:numCache>
            </c:numRef>
          </c:val>
          <c:smooth val="0"/>
        </c:ser>
        <c:ser>
          <c:idx val="6"/>
          <c:order val="6"/>
          <c:tx>
            <c:strRef>
              <c:f>[油菜籽数据库.xlsx]压榨!$BD$2:$BD$3</c:f>
              <c:strCache>
                <c:ptCount val="1"/>
                <c:pt idx="0">
                  <c:v>2024年</c:v>
                </c:pt>
              </c:strCache>
            </c:strRef>
          </c:tx>
          <c:spPr>
            <a:ln w="28575" cap="rnd">
              <a:solidFill>
                <a:sysClr val="windowText" lastClr="000000"/>
              </a:solidFill>
              <a:round/>
            </a:ln>
            <a:effectLst/>
          </c:spPr>
          <c:marker>
            <c:symbol val="none"/>
          </c:marker>
          <c:dLbls>
            <c:delete val="1"/>
          </c:dLbls>
          <c:cat>
            <c:strRef>
              <c:f>[油菜籽数据库.xlsx]压榨!$AW$4:$AW$317</c:f>
              <c:strCache>
                <c:ptCount val="313"/>
                <c:pt idx="0">
                  <c:v>1月1日</c:v>
                </c:pt>
                <c:pt idx="1">
                  <c:v>1月3日</c:v>
                </c:pt>
                <c:pt idx="2">
                  <c:v>1月4日</c:v>
                </c:pt>
                <c:pt idx="3">
                  <c:v>1月5日</c:v>
                </c:pt>
                <c:pt idx="4">
                  <c:v>1月6日</c:v>
                </c:pt>
                <c:pt idx="5">
                  <c:v>1月7日</c:v>
                </c:pt>
                <c:pt idx="6">
                  <c:v>1月8日</c:v>
                </c:pt>
                <c:pt idx="7">
                  <c:v>1月10日</c:v>
                </c:pt>
                <c:pt idx="8">
                  <c:v>1月11日</c:v>
                </c:pt>
                <c:pt idx="9">
                  <c:v>1月12日</c:v>
                </c:pt>
                <c:pt idx="10">
                  <c:v>1月13日</c:v>
                </c:pt>
                <c:pt idx="11">
                  <c:v>1月14日</c:v>
                </c:pt>
                <c:pt idx="12">
                  <c:v>1月15日</c:v>
                </c:pt>
                <c:pt idx="13">
                  <c:v>1月17日</c:v>
                </c:pt>
                <c:pt idx="14">
                  <c:v>1月18日</c:v>
                </c:pt>
                <c:pt idx="15">
                  <c:v>1月19日</c:v>
                </c:pt>
                <c:pt idx="16">
                  <c:v>1月20日</c:v>
                </c:pt>
                <c:pt idx="17">
                  <c:v>1月21日</c:v>
                </c:pt>
                <c:pt idx="18">
                  <c:v>1月22日</c:v>
                </c:pt>
                <c:pt idx="19">
                  <c:v>1月24日</c:v>
                </c:pt>
                <c:pt idx="20">
                  <c:v>1月25日</c:v>
                </c:pt>
                <c:pt idx="21">
                  <c:v>1月26日</c:v>
                </c:pt>
                <c:pt idx="22">
                  <c:v>1月27日</c:v>
                </c:pt>
                <c:pt idx="23">
                  <c:v>1月28日</c:v>
                </c:pt>
                <c:pt idx="24">
                  <c:v>1月29日</c:v>
                </c:pt>
                <c:pt idx="25">
                  <c:v>1月31日</c:v>
                </c:pt>
                <c:pt idx="26">
                  <c:v>2月1日</c:v>
                </c:pt>
                <c:pt idx="27">
                  <c:v>2月2日</c:v>
                </c:pt>
                <c:pt idx="28">
                  <c:v>2月3日</c:v>
                </c:pt>
                <c:pt idx="29">
                  <c:v>2月4日</c:v>
                </c:pt>
                <c:pt idx="30">
                  <c:v>2月5日</c:v>
                </c:pt>
                <c:pt idx="31">
                  <c:v>2月7日</c:v>
                </c:pt>
                <c:pt idx="32">
                  <c:v>2月8日</c:v>
                </c:pt>
                <c:pt idx="33">
                  <c:v>2月9日</c:v>
                </c:pt>
                <c:pt idx="34">
                  <c:v>2月10日</c:v>
                </c:pt>
                <c:pt idx="35">
                  <c:v>2月11日</c:v>
                </c:pt>
                <c:pt idx="36">
                  <c:v>2月12日</c:v>
                </c:pt>
                <c:pt idx="37">
                  <c:v>2月14日</c:v>
                </c:pt>
                <c:pt idx="38">
                  <c:v>2月15日</c:v>
                </c:pt>
                <c:pt idx="39">
                  <c:v>2月16日</c:v>
                </c:pt>
                <c:pt idx="40">
                  <c:v>2月17日</c:v>
                </c:pt>
                <c:pt idx="41">
                  <c:v>2月18日</c:v>
                </c:pt>
                <c:pt idx="42">
                  <c:v>2月19日</c:v>
                </c:pt>
                <c:pt idx="43">
                  <c:v>2月21日</c:v>
                </c:pt>
                <c:pt idx="44">
                  <c:v>2月22日</c:v>
                </c:pt>
                <c:pt idx="45">
                  <c:v>2月23日</c:v>
                </c:pt>
                <c:pt idx="46">
                  <c:v>2月24日</c:v>
                </c:pt>
                <c:pt idx="47">
                  <c:v>2月25日</c:v>
                </c:pt>
                <c:pt idx="48">
                  <c:v>2月26日</c:v>
                </c:pt>
                <c:pt idx="49">
                  <c:v>2月28日</c:v>
                </c:pt>
                <c:pt idx="50">
                  <c:v>3月1日</c:v>
                </c:pt>
                <c:pt idx="51">
                  <c:v>3月2日</c:v>
                </c:pt>
                <c:pt idx="52">
                  <c:v>3月3日</c:v>
                </c:pt>
                <c:pt idx="53">
                  <c:v>3月4日</c:v>
                </c:pt>
                <c:pt idx="54">
                  <c:v>3月5日</c:v>
                </c:pt>
                <c:pt idx="55">
                  <c:v>3月6日</c:v>
                </c:pt>
                <c:pt idx="56">
                  <c:v>3月8日</c:v>
                </c:pt>
                <c:pt idx="57">
                  <c:v>3月9日</c:v>
                </c:pt>
                <c:pt idx="58">
                  <c:v>3月10日</c:v>
                </c:pt>
                <c:pt idx="59">
                  <c:v>3月11日</c:v>
                </c:pt>
                <c:pt idx="60">
                  <c:v>3月12日</c:v>
                </c:pt>
                <c:pt idx="61">
                  <c:v>3月13日</c:v>
                </c:pt>
                <c:pt idx="62">
                  <c:v>3月15日</c:v>
                </c:pt>
                <c:pt idx="63">
                  <c:v>3月16日</c:v>
                </c:pt>
                <c:pt idx="64">
                  <c:v>3月17日</c:v>
                </c:pt>
                <c:pt idx="65">
                  <c:v>3月18日</c:v>
                </c:pt>
                <c:pt idx="66">
                  <c:v>3月19日</c:v>
                </c:pt>
                <c:pt idx="67">
                  <c:v>3月20日</c:v>
                </c:pt>
                <c:pt idx="68">
                  <c:v>3月22日</c:v>
                </c:pt>
                <c:pt idx="69">
                  <c:v>3月23日</c:v>
                </c:pt>
                <c:pt idx="70">
                  <c:v>3月24日</c:v>
                </c:pt>
                <c:pt idx="71">
                  <c:v>3月25日</c:v>
                </c:pt>
                <c:pt idx="72">
                  <c:v>3月26日</c:v>
                </c:pt>
                <c:pt idx="73">
                  <c:v>3月27日</c:v>
                </c:pt>
                <c:pt idx="74">
                  <c:v>3月29日</c:v>
                </c:pt>
                <c:pt idx="75">
                  <c:v>3月30日</c:v>
                </c:pt>
                <c:pt idx="76">
                  <c:v>3月31日</c:v>
                </c:pt>
                <c:pt idx="77">
                  <c:v>4月1日</c:v>
                </c:pt>
                <c:pt idx="78">
                  <c:v>4月2日</c:v>
                </c:pt>
                <c:pt idx="79">
                  <c:v>4月3日</c:v>
                </c:pt>
                <c:pt idx="80">
                  <c:v>4月5日</c:v>
                </c:pt>
                <c:pt idx="81">
                  <c:v>4月6日</c:v>
                </c:pt>
                <c:pt idx="82">
                  <c:v>4月7日</c:v>
                </c:pt>
                <c:pt idx="83">
                  <c:v>4月8日</c:v>
                </c:pt>
                <c:pt idx="84">
                  <c:v>4月9日</c:v>
                </c:pt>
                <c:pt idx="85">
                  <c:v>4月10日</c:v>
                </c:pt>
                <c:pt idx="86">
                  <c:v>4月12日</c:v>
                </c:pt>
                <c:pt idx="87">
                  <c:v>4月13日</c:v>
                </c:pt>
                <c:pt idx="88">
                  <c:v>4月14日</c:v>
                </c:pt>
                <c:pt idx="89">
                  <c:v>4月15日</c:v>
                </c:pt>
                <c:pt idx="90">
                  <c:v>4月16日</c:v>
                </c:pt>
                <c:pt idx="91">
                  <c:v>4月17日</c:v>
                </c:pt>
                <c:pt idx="92">
                  <c:v>4月19日</c:v>
                </c:pt>
                <c:pt idx="93">
                  <c:v>4月20日</c:v>
                </c:pt>
                <c:pt idx="94">
                  <c:v>4月21日</c:v>
                </c:pt>
                <c:pt idx="95">
                  <c:v>4月22日</c:v>
                </c:pt>
                <c:pt idx="96">
                  <c:v>4月23日</c:v>
                </c:pt>
                <c:pt idx="97">
                  <c:v>4月24日</c:v>
                </c:pt>
                <c:pt idx="98">
                  <c:v>4月26日</c:v>
                </c:pt>
                <c:pt idx="99">
                  <c:v>4月27日</c:v>
                </c:pt>
                <c:pt idx="100">
                  <c:v>4月28日</c:v>
                </c:pt>
                <c:pt idx="101">
                  <c:v>4月29日</c:v>
                </c:pt>
                <c:pt idx="102">
                  <c:v>4月30日</c:v>
                </c:pt>
                <c:pt idx="103">
                  <c:v>5月1日</c:v>
                </c:pt>
                <c:pt idx="104">
                  <c:v>5月3日</c:v>
                </c:pt>
                <c:pt idx="105">
                  <c:v>5月4日</c:v>
                </c:pt>
                <c:pt idx="106">
                  <c:v>5月5日</c:v>
                </c:pt>
                <c:pt idx="107">
                  <c:v>5月6日</c:v>
                </c:pt>
                <c:pt idx="108">
                  <c:v>5月7日</c:v>
                </c:pt>
                <c:pt idx="109">
                  <c:v>5月8日</c:v>
                </c:pt>
                <c:pt idx="110">
                  <c:v>5月10日</c:v>
                </c:pt>
                <c:pt idx="111">
                  <c:v>5月11日</c:v>
                </c:pt>
                <c:pt idx="112">
                  <c:v>5月12日</c:v>
                </c:pt>
                <c:pt idx="113">
                  <c:v>5月13日</c:v>
                </c:pt>
                <c:pt idx="114">
                  <c:v>5月14日</c:v>
                </c:pt>
                <c:pt idx="115">
                  <c:v>5月15日</c:v>
                </c:pt>
                <c:pt idx="116">
                  <c:v>5月17日</c:v>
                </c:pt>
                <c:pt idx="117">
                  <c:v>5月18日</c:v>
                </c:pt>
                <c:pt idx="118">
                  <c:v>5月19日</c:v>
                </c:pt>
                <c:pt idx="119">
                  <c:v>5月20日</c:v>
                </c:pt>
                <c:pt idx="120">
                  <c:v>5月21日</c:v>
                </c:pt>
                <c:pt idx="121">
                  <c:v>5月22日</c:v>
                </c:pt>
                <c:pt idx="122">
                  <c:v>5月24日</c:v>
                </c:pt>
                <c:pt idx="123">
                  <c:v>5月25日</c:v>
                </c:pt>
                <c:pt idx="124">
                  <c:v>5月26日</c:v>
                </c:pt>
                <c:pt idx="125">
                  <c:v>5月27日</c:v>
                </c:pt>
                <c:pt idx="126">
                  <c:v>5月28日</c:v>
                </c:pt>
                <c:pt idx="127">
                  <c:v>5月29日</c:v>
                </c:pt>
                <c:pt idx="128">
                  <c:v>5月31日</c:v>
                </c:pt>
                <c:pt idx="129">
                  <c:v>6月1日</c:v>
                </c:pt>
                <c:pt idx="130">
                  <c:v>6月2日</c:v>
                </c:pt>
                <c:pt idx="131">
                  <c:v>6月3日</c:v>
                </c:pt>
                <c:pt idx="132">
                  <c:v>6月4日</c:v>
                </c:pt>
                <c:pt idx="133">
                  <c:v>6月5日</c:v>
                </c:pt>
                <c:pt idx="134">
                  <c:v>6月7日</c:v>
                </c:pt>
                <c:pt idx="135">
                  <c:v>6月8日</c:v>
                </c:pt>
                <c:pt idx="136">
                  <c:v>6月9日</c:v>
                </c:pt>
                <c:pt idx="137">
                  <c:v>6月10日</c:v>
                </c:pt>
                <c:pt idx="138">
                  <c:v>6月11日</c:v>
                </c:pt>
                <c:pt idx="139">
                  <c:v>6月12日</c:v>
                </c:pt>
                <c:pt idx="140">
                  <c:v>6月14日</c:v>
                </c:pt>
                <c:pt idx="141">
                  <c:v>6月15日</c:v>
                </c:pt>
                <c:pt idx="142">
                  <c:v>6月16日</c:v>
                </c:pt>
                <c:pt idx="143">
                  <c:v>6月17日</c:v>
                </c:pt>
                <c:pt idx="144">
                  <c:v>6月18日</c:v>
                </c:pt>
                <c:pt idx="145">
                  <c:v>6月19日</c:v>
                </c:pt>
                <c:pt idx="146">
                  <c:v>6月21日</c:v>
                </c:pt>
                <c:pt idx="147">
                  <c:v>6月22日</c:v>
                </c:pt>
                <c:pt idx="148">
                  <c:v>6月23日</c:v>
                </c:pt>
                <c:pt idx="149">
                  <c:v>6月24日</c:v>
                </c:pt>
                <c:pt idx="150">
                  <c:v>6月25日</c:v>
                </c:pt>
                <c:pt idx="151">
                  <c:v>6月26日</c:v>
                </c:pt>
                <c:pt idx="152">
                  <c:v>6月28日</c:v>
                </c:pt>
                <c:pt idx="153">
                  <c:v>6月29日</c:v>
                </c:pt>
                <c:pt idx="154">
                  <c:v>6月30日</c:v>
                </c:pt>
                <c:pt idx="155">
                  <c:v>7月1日</c:v>
                </c:pt>
                <c:pt idx="156">
                  <c:v>7月2日</c:v>
                </c:pt>
                <c:pt idx="157">
                  <c:v>7月3日</c:v>
                </c:pt>
                <c:pt idx="158">
                  <c:v>7月5日</c:v>
                </c:pt>
                <c:pt idx="159">
                  <c:v>7月6日</c:v>
                </c:pt>
                <c:pt idx="160">
                  <c:v>7月7日</c:v>
                </c:pt>
                <c:pt idx="161">
                  <c:v>7月8日</c:v>
                </c:pt>
                <c:pt idx="162">
                  <c:v>7月9日</c:v>
                </c:pt>
                <c:pt idx="163">
                  <c:v>7月10日</c:v>
                </c:pt>
                <c:pt idx="164">
                  <c:v>7月12日</c:v>
                </c:pt>
                <c:pt idx="165">
                  <c:v>7月13日</c:v>
                </c:pt>
                <c:pt idx="166">
                  <c:v>7月14日</c:v>
                </c:pt>
                <c:pt idx="167">
                  <c:v>7月15日</c:v>
                </c:pt>
                <c:pt idx="168">
                  <c:v>7月16日</c:v>
                </c:pt>
                <c:pt idx="169">
                  <c:v>7月17日</c:v>
                </c:pt>
                <c:pt idx="170">
                  <c:v>7月19日</c:v>
                </c:pt>
                <c:pt idx="171">
                  <c:v>7月20日</c:v>
                </c:pt>
                <c:pt idx="172">
                  <c:v>7月21日</c:v>
                </c:pt>
                <c:pt idx="173">
                  <c:v>7月22日</c:v>
                </c:pt>
                <c:pt idx="174">
                  <c:v>7月23日</c:v>
                </c:pt>
                <c:pt idx="175">
                  <c:v>7月24日</c:v>
                </c:pt>
                <c:pt idx="176">
                  <c:v>7月26日</c:v>
                </c:pt>
                <c:pt idx="177">
                  <c:v>7月27日</c:v>
                </c:pt>
                <c:pt idx="178">
                  <c:v>7月28日</c:v>
                </c:pt>
                <c:pt idx="179">
                  <c:v>7月29日</c:v>
                </c:pt>
                <c:pt idx="180">
                  <c:v>7月30日</c:v>
                </c:pt>
                <c:pt idx="181">
                  <c:v>7月31日</c:v>
                </c:pt>
                <c:pt idx="182">
                  <c:v>8月2日</c:v>
                </c:pt>
                <c:pt idx="183">
                  <c:v>8月3日</c:v>
                </c:pt>
                <c:pt idx="184">
                  <c:v>8月4日</c:v>
                </c:pt>
                <c:pt idx="185">
                  <c:v>8月5日</c:v>
                </c:pt>
                <c:pt idx="186">
                  <c:v>8月6日</c:v>
                </c:pt>
                <c:pt idx="187">
                  <c:v>8月7日</c:v>
                </c:pt>
                <c:pt idx="188">
                  <c:v>8月9日</c:v>
                </c:pt>
                <c:pt idx="189">
                  <c:v>8月10日</c:v>
                </c:pt>
                <c:pt idx="190">
                  <c:v>8月11日</c:v>
                </c:pt>
                <c:pt idx="191">
                  <c:v>8月12日</c:v>
                </c:pt>
                <c:pt idx="192">
                  <c:v>8月13日</c:v>
                </c:pt>
                <c:pt idx="193">
                  <c:v>8月14日</c:v>
                </c:pt>
                <c:pt idx="194">
                  <c:v>8月16日</c:v>
                </c:pt>
                <c:pt idx="195">
                  <c:v>8月17日</c:v>
                </c:pt>
                <c:pt idx="196">
                  <c:v>8月18日</c:v>
                </c:pt>
                <c:pt idx="197">
                  <c:v>8月19日</c:v>
                </c:pt>
                <c:pt idx="198">
                  <c:v>8月20日</c:v>
                </c:pt>
                <c:pt idx="199">
                  <c:v>8月21日</c:v>
                </c:pt>
                <c:pt idx="200">
                  <c:v>8月23日</c:v>
                </c:pt>
                <c:pt idx="201">
                  <c:v>8月24日</c:v>
                </c:pt>
                <c:pt idx="202">
                  <c:v>8月25日</c:v>
                </c:pt>
                <c:pt idx="203">
                  <c:v>8月26日</c:v>
                </c:pt>
                <c:pt idx="204">
                  <c:v>8月27日</c:v>
                </c:pt>
                <c:pt idx="205">
                  <c:v>8月28日</c:v>
                </c:pt>
                <c:pt idx="206">
                  <c:v>8月30日</c:v>
                </c:pt>
                <c:pt idx="207">
                  <c:v>8月31日</c:v>
                </c:pt>
                <c:pt idx="208">
                  <c:v>9月1日</c:v>
                </c:pt>
                <c:pt idx="209">
                  <c:v>9月2日</c:v>
                </c:pt>
                <c:pt idx="210">
                  <c:v>9月3日</c:v>
                </c:pt>
                <c:pt idx="211">
                  <c:v>9月4日</c:v>
                </c:pt>
                <c:pt idx="212">
                  <c:v>9月6日</c:v>
                </c:pt>
                <c:pt idx="213">
                  <c:v>9月7日</c:v>
                </c:pt>
                <c:pt idx="214">
                  <c:v>9月8日</c:v>
                </c:pt>
                <c:pt idx="215">
                  <c:v>9月9日</c:v>
                </c:pt>
                <c:pt idx="216">
                  <c:v>9月10日</c:v>
                </c:pt>
                <c:pt idx="217">
                  <c:v>9月11日</c:v>
                </c:pt>
                <c:pt idx="218">
                  <c:v>9月13日</c:v>
                </c:pt>
                <c:pt idx="219">
                  <c:v>9月14日</c:v>
                </c:pt>
                <c:pt idx="220">
                  <c:v>9月15日</c:v>
                </c:pt>
                <c:pt idx="221">
                  <c:v>9月16日</c:v>
                </c:pt>
                <c:pt idx="222">
                  <c:v>9月17日</c:v>
                </c:pt>
                <c:pt idx="223">
                  <c:v>9月18日</c:v>
                </c:pt>
                <c:pt idx="224">
                  <c:v>9月20日</c:v>
                </c:pt>
                <c:pt idx="225">
                  <c:v>9月21日</c:v>
                </c:pt>
                <c:pt idx="226">
                  <c:v>9月22日</c:v>
                </c:pt>
                <c:pt idx="227">
                  <c:v>9月23日</c:v>
                </c:pt>
                <c:pt idx="228">
                  <c:v>9月24日</c:v>
                </c:pt>
                <c:pt idx="229">
                  <c:v>9月25日</c:v>
                </c:pt>
                <c:pt idx="230">
                  <c:v>9月27日</c:v>
                </c:pt>
                <c:pt idx="231">
                  <c:v>9月28日</c:v>
                </c:pt>
                <c:pt idx="232">
                  <c:v>9月29日</c:v>
                </c:pt>
                <c:pt idx="233">
                  <c:v>9月30日</c:v>
                </c:pt>
                <c:pt idx="234">
                  <c:v>10月1日</c:v>
                </c:pt>
                <c:pt idx="235">
                  <c:v>10月2日</c:v>
                </c:pt>
                <c:pt idx="236">
                  <c:v>10月4日</c:v>
                </c:pt>
                <c:pt idx="237">
                  <c:v>10月5日</c:v>
                </c:pt>
                <c:pt idx="238">
                  <c:v>10月6日</c:v>
                </c:pt>
                <c:pt idx="239">
                  <c:v>10月7日</c:v>
                </c:pt>
                <c:pt idx="240">
                  <c:v>10月8日</c:v>
                </c:pt>
                <c:pt idx="241">
                  <c:v>10月9日</c:v>
                </c:pt>
                <c:pt idx="242">
                  <c:v>10月11日</c:v>
                </c:pt>
                <c:pt idx="243">
                  <c:v>10月12日</c:v>
                </c:pt>
                <c:pt idx="244">
                  <c:v>10月13日</c:v>
                </c:pt>
                <c:pt idx="245">
                  <c:v>10月14日</c:v>
                </c:pt>
                <c:pt idx="246">
                  <c:v>10月15日</c:v>
                </c:pt>
                <c:pt idx="247">
                  <c:v>10月16日</c:v>
                </c:pt>
                <c:pt idx="248">
                  <c:v>10月18日</c:v>
                </c:pt>
                <c:pt idx="249">
                  <c:v>10月19日</c:v>
                </c:pt>
                <c:pt idx="250">
                  <c:v>10月20日</c:v>
                </c:pt>
                <c:pt idx="251">
                  <c:v>10月21日</c:v>
                </c:pt>
                <c:pt idx="252">
                  <c:v>10月22日</c:v>
                </c:pt>
                <c:pt idx="253">
                  <c:v>10月23日</c:v>
                </c:pt>
                <c:pt idx="254">
                  <c:v>10月25日</c:v>
                </c:pt>
                <c:pt idx="255">
                  <c:v>10月26日</c:v>
                </c:pt>
                <c:pt idx="256">
                  <c:v>10月27日</c:v>
                </c:pt>
                <c:pt idx="257">
                  <c:v>10月28日</c:v>
                </c:pt>
                <c:pt idx="258">
                  <c:v>10月29日</c:v>
                </c:pt>
                <c:pt idx="259">
                  <c:v>10月30日</c:v>
                </c:pt>
                <c:pt idx="260">
                  <c:v>11月1日</c:v>
                </c:pt>
                <c:pt idx="261">
                  <c:v>11月2日</c:v>
                </c:pt>
                <c:pt idx="262">
                  <c:v>11月3日</c:v>
                </c:pt>
                <c:pt idx="263">
                  <c:v>11月4日</c:v>
                </c:pt>
                <c:pt idx="264">
                  <c:v>11月5日</c:v>
                </c:pt>
                <c:pt idx="265">
                  <c:v>11月6日</c:v>
                </c:pt>
                <c:pt idx="266">
                  <c:v>11月8日</c:v>
                </c:pt>
                <c:pt idx="267">
                  <c:v>11月9日</c:v>
                </c:pt>
                <c:pt idx="268">
                  <c:v>11月10日</c:v>
                </c:pt>
                <c:pt idx="269">
                  <c:v>11月11日</c:v>
                </c:pt>
                <c:pt idx="270">
                  <c:v>11月12日</c:v>
                </c:pt>
                <c:pt idx="271">
                  <c:v>11月13日</c:v>
                </c:pt>
                <c:pt idx="272">
                  <c:v>11月15日</c:v>
                </c:pt>
                <c:pt idx="273">
                  <c:v>11月16日</c:v>
                </c:pt>
                <c:pt idx="274">
                  <c:v>11月17日</c:v>
                </c:pt>
                <c:pt idx="275">
                  <c:v>11月18日</c:v>
                </c:pt>
                <c:pt idx="276">
                  <c:v>11月19日</c:v>
                </c:pt>
                <c:pt idx="277">
                  <c:v>11月20日</c:v>
                </c:pt>
                <c:pt idx="278">
                  <c:v>11月22日</c:v>
                </c:pt>
                <c:pt idx="279">
                  <c:v>11月23日</c:v>
                </c:pt>
                <c:pt idx="280">
                  <c:v>11月24日</c:v>
                </c:pt>
                <c:pt idx="281">
                  <c:v>11月25日</c:v>
                </c:pt>
                <c:pt idx="282">
                  <c:v>11月26日</c:v>
                </c:pt>
                <c:pt idx="283">
                  <c:v>11月27日</c:v>
                </c:pt>
                <c:pt idx="284">
                  <c:v>11月29日</c:v>
                </c:pt>
                <c:pt idx="285">
                  <c:v>11月30日</c:v>
                </c:pt>
                <c:pt idx="286">
                  <c:v>12月1日</c:v>
                </c:pt>
                <c:pt idx="287">
                  <c:v>12月2日</c:v>
                </c:pt>
                <c:pt idx="288">
                  <c:v>12月3日</c:v>
                </c:pt>
                <c:pt idx="289">
                  <c:v>12月4日</c:v>
                </c:pt>
                <c:pt idx="290">
                  <c:v>12月6日</c:v>
                </c:pt>
                <c:pt idx="291">
                  <c:v>12月7日</c:v>
                </c:pt>
                <c:pt idx="292">
                  <c:v>12月8日</c:v>
                </c:pt>
                <c:pt idx="293">
                  <c:v>12月9日</c:v>
                </c:pt>
                <c:pt idx="294">
                  <c:v>12月10日</c:v>
                </c:pt>
                <c:pt idx="295">
                  <c:v>12月11日</c:v>
                </c:pt>
                <c:pt idx="296">
                  <c:v>12月13日</c:v>
                </c:pt>
                <c:pt idx="297">
                  <c:v>12月14日</c:v>
                </c:pt>
                <c:pt idx="298">
                  <c:v>12月15日</c:v>
                </c:pt>
                <c:pt idx="299">
                  <c:v>12月16日</c:v>
                </c:pt>
                <c:pt idx="300">
                  <c:v>12月17日</c:v>
                </c:pt>
                <c:pt idx="301">
                  <c:v>12月18日</c:v>
                </c:pt>
                <c:pt idx="302">
                  <c:v>12月20日</c:v>
                </c:pt>
                <c:pt idx="303">
                  <c:v>12月21日</c:v>
                </c:pt>
                <c:pt idx="304">
                  <c:v>12月22日</c:v>
                </c:pt>
                <c:pt idx="305">
                  <c:v>12月23日</c:v>
                </c:pt>
                <c:pt idx="306">
                  <c:v>12月24日</c:v>
                </c:pt>
                <c:pt idx="307">
                  <c:v>12月25日</c:v>
                </c:pt>
                <c:pt idx="308">
                  <c:v>12月27日</c:v>
                </c:pt>
                <c:pt idx="309">
                  <c:v>12月28日</c:v>
                </c:pt>
                <c:pt idx="310">
                  <c:v>12月29日</c:v>
                </c:pt>
                <c:pt idx="311">
                  <c:v>12月30日</c:v>
                </c:pt>
                <c:pt idx="312">
                  <c:v>12月31日</c:v>
                </c:pt>
              </c:strCache>
            </c:strRef>
          </c:cat>
          <c:val>
            <c:numRef>
              <c:f>[油菜籽数据库.xlsx]压榨!$BD$4:$BD$317</c:f>
              <c:numCache>
                <c:formatCode>General</c:formatCode>
                <c:ptCount val="313"/>
                <c:pt idx="3" c:formatCode="0.0_ ">
                  <c:v>30.73</c:v>
                </c:pt>
                <c:pt idx="9" c:formatCode="0.0_ ">
                  <c:v>30.72</c:v>
                </c:pt>
                <c:pt idx="15" c:formatCode="0.0_ ">
                  <c:v>30.7</c:v>
                </c:pt>
                <c:pt idx="21" c:formatCode="0.0_ ">
                  <c:v>29.95</c:v>
                </c:pt>
                <c:pt idx="27" c:formatCode="0.0_ ">
                  <c:v>30.59</c:v>
                </c:pt>
                <c:pt idx="39" c:formatCode="0.0_ ">
                  <c:v>30.59</c:v>
                </c:pt>
                <c:pt idx="40" c:formatCode="0.0_ ">
                  <c:v>32.28</c:v>
                </c:pt>
              </c:numCache>
            </c:numRef>
          </c:val>
          <c:smooth val="0"/>
        </c:ser>
        <c:dLbls>
          <c:showLegendKey val="0"/>
          <c:showVal val="0"/>
          <c:showCatName val="0"/>
          <c:showSerName val="0"/>
          <c:showPercent val="0"/>
          <c:showBubbleSize val="0"/>
        </c:dLbls>
        <c:marker val="0"/>
        <c:smooth val="0"/>
        <c:axId val="538292895"/>
        <c:axId val="538289567"/>
      </c:lineChart>
      <c:catAx>
        <c:axId val="538292895"/>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538289567"/>
        <c:crosses val="autoZero"/>
        <c:auto val="1"/>
        <c:lblAlgn val="ctr"/>
        <c:lblOffset val="100"/>
        <c:noMultiLvlLbl val="0"/>
      </c:catAx>
      <c:valAx>
        <c:axId val="538289567"/>
        <c:scaling>
          <c:orientation val="minMax"/>
          <c:min val="5"/>
        </c:scaling>
        <c:delete val="0"/>
        <c:axPos val="l"/>
        <c:majorGridlines>
          <c:spPr>
            <a:ln w="9525" cap="flat" cmpd="sng" algn="ctr">
              <a:solidFill>
                <a:sysClr val="windowText" lastClr="000000">
                  <a:lumMod val="15000"/>
                  <a:lumOff val="8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538292895"/>
        <c:crosses val="autoZero"/>
        <c:crossBetween val="between"/>
        <c:majorUnit val="5"/>
      </c:valAx>
      <c:spPr>
        <a:noFill/>
        <a:ln>
          <a:noFill/>
        </a:ln>
        <a:effectLst/>
      </c:spPr>
    </c:plotArea>
    <c:legend>
      <c:legendPos val="b"/>
      <c:legendEntry>
        <c:idx val="0"/>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1"/>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2"/>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3"/>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4"/>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5"/>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egendEntry>
        <c:idx val="6"/>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Entry>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span"/>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sVisible val="1"/>
      </c14:pivotOptions>
    </c:ext>
  </c:extLst>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[油脂现货价量.xlsx]棕榈油!数据透视表1</c:name>
    <c:fmtId val="-1"/>
  </c:pivotSource>
  <c:chart>
    <c:title>
      <c:tx>
        <c:rich>
          <a:bodyPr rot="0" spcFirstLastPara="0" vertOverflow="ellipsis" vert="horz" wrap="square" anchor="ctr" anchorCtr="1"/>
          <a:lstStyle/>
          <a:p>
            <a:pPr defTabSz="914400">
              <a:defRPr lang="zh-CN" sz="1400" b="0" i="0" u="none" strike="noStrike" kern="1200" spc="0" baseline="0">
                <a:solidFill>
                  <a:sysClr val="windowText" lastClr="000000">
                    <a:lumMod val="65000"/>
                    <a:lumOff val="35000"/>
                  </a:sysClr>
                </a:solidFill>
                <a:latin typeface="+mn-lt"/>
                <a:ea typeface="+mn-ea"/>
                <a:cs typeface="+mn-cs"/>
              </a:defRPr>
            </a:pPr>
            <a:r>
              <a:rPr lang="en-US" altLang="zh-CN"/>
              <a:t>P5-9</a:t>
            </a:r>
            <a:endParaRPr lang="en-US" altLang="zh-CN"/>
          </a:p>
        </c:rich>
      </c:tx>
      <c:layout/>
      <c:overlay val="0"/>
      <c:spPr>
        <a:noFill/>
        <a:ln>
          <a:noFill/>
        </a:ln>
        <a:effectLst/>
      </c:spPr>
    </c:title>
    <c:autoTitleDeleted val="0"/>
    <c:plotArea>
      <c:layout/>
      <c:lineChart>
        <c:grouping val="standard"/>
        <c:varyColors val="0"/>
        <c:ser>
          <c:idx val="0"/>
          <c:order val="0"/>
          <c:tx>
            <c:strRef>
              <c:f>[油脂现货价量.xlsx]棕榈油!$AT$1:$AT$2</c:f>
              <c:strCache>
                <c:ptCount val="1"/>
                <c:pt idx="0">
                  <c:v>P1805</c:v>
                </c:pt>
              </c:strCache>
            </c:strRef>
          </c:tx>
          <c:spPr>
            <a:ln w="28575" cap="rnd">
              <a:solidFill>
                <a:srgbClr val="5B9BD5"/>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[油脂现货价量.xlsx]棕榈油!$AT$3:$AT$244</c:f>
              <c:numCache>
                <c:formatCode>General</c:formatCode>
                <c:ptCount val="232"/>
                <c:pt idx="99" c:formatCode="0_ ">
                  <c:v>-34</c:v>
                </c:pt>
                <c:pt idx="100" c:formatCode="0_ ">
                  <c:v>-32</c:v>
                </c:pt>
                <c:pt idx="101" c:formatCode="0_ ">
                  <c:v>-22</c:v>
                </c:pt>
                <c:pt idx="102" c:formatCode="0_ ">
                  <c:v>-18</c:v>
                </c:pt>
                <c:pt idx="105" c:formatCode="0_ ">
                  <c:v>-14</c:v>
                </c:pt>
                <c:pt idx="106" c:formatCode="0_ ">
                  <c:v>-14</c:v>
                </c:pt>
                <c:pt idx="107" c:formatCode="0_ ">
                  <c:v>-20</c:v>
                </c:pt>
                <c:pt idx="108" c:formatCode="0_ ">
                  <c:v>-14</c:v>
                </c:pt>
                <c:pt idx="109" c:formatCode="0_ ">
                  <c:v>-22</c:v>
                </c:pt>
                <c:pt idx="112" c:formatCode="0_ ">
                  <c:v>-22</c:v>
                </c:pt>
                <c:pt idx="113" c:formatCode="0_ ">
                  <c:v>-20</c:v>
                </c:pt>
                <c:pt idx="114" c:formatCode="0_ ">
                  <c:v>-36</c:v>
                </c:pt>
                <c:pt idx="115" c:formatCode="0_ ">
                  <c:v>-24</c:v>
                </c:pt>
                <c:pt idx="116" c:formatCode="0_ ">
                  <c:v>-30</c:v>
                </c:pt>
                <c:pt idx="119" c:formatCode="0_ ">
                  <c:v>-32</c:v>
                </c:pt>
                <c:pt idx="120" c:formatCode="0_ ">
                  <c:v>-32</c:v>
                </c:pt>
                <c:pt idx="121" c:formatCode="0_ ">
                  <c:v>-34</c:v>
                </c:pt>
                <c:pt idx="122" c:formatCode="0_ ">
                  <c:v>-38</c:v>
                </c:pt>
                <c:pt idx="123" c:formatCode="0_ ">
                  <c:v>-70</c:v>
                </c:pt>
                <c:pt idx="126" c:formatCode="0_ ">
                  <c:v>-68</c:v>
                </c:pt>
                <c:pt idx="127" c:formatCode="0_ ">
                  <c:v>-66</c:v>
                </c:pt>
                <c:pt idx="128" c:formatCode="0_ ">
                  <c:v>-72</c:v>
                </c:pt>
                <c:pt idx="129" c:formatCode="0_ ">
                  <c:v>-74</c:v>
                </c:pt>
                <c:pt idx="130" c:formatCode="0_ ">
                  <c:v>-74</c:v>
                </c:pt>
                <c:pt idx="133" c:formatCode="0_ ">
                  <c:v>-68</c:v>
                </c:pt>
                <c:pt idx="134" c:formatCode="0_ ">
                  <c:v>-58</c:v>
                </c:pt>
                <c:pt idx="135" c:formatCode="0_ ">
                  <c:v>-54</c:v>
                </c:pt>
                <c:pt idx="136" c:formatCode="0_ ">
                  <c:v>-50</c:v>
                </c:pt>
                <c:pt idx="137" c:formatCode="0_ ">
                  <c:v>-50</c:v>
                </c:pt>
                <c:pt idx="140" c:formatCode="0_ ">
                  <c:v>-30</c:v>
                </c:pt>
                <c:pt idx="141" c:formatCode="0_ ">
                  <c:v>-34</c:v>
                </c:pt>
                <c:pt idx="142" c:formatCode="0_ ">
                  <c:v>-46</c:v>
                </c:pt>
                <c:pt idx="150" c:formatCode="0_ ">
                  <c:v>-40</c:v>
                </c:pt>
                <c:pt idx="151" c:formatCode="0_ ">
                  <c:v>-26</c:v>
                </c:pt>
                <c:pt idx="154" c:formatCode="0_ ">
                  <c:v>-12</c:v>
                </c:pt>
                <c:pt idx="155" c:formatCode="0_ ">
                  <c:v>20</c:v>
                </c:pt>
                <c:pt idx="156" c:formatCode="0_ ">
                  <c:v>26</c:v>
                </c:pt>
                <c:pt idx="158" c:formatCode="0_ ">
                  <c:v>40</c:v>
                </c:pt>
                <c:pt idx="159" c:formatCode="0_ ">
                  <c:v>14</c:v>
                </c:pt>
                <c:pt idx="162" c:formatCode="0_ ">
                  <c:v>6</c:v>
                </c:pt>
                <c:pt idx="163" c:formatCode="0_ ">
                  <c:v>20</c:v>
                </c:pt>
                <c:pt idx="164" c:formatCode="0_ ">
                  <c:v>14</c:v>
                </c:pt>
                <c:pt idx="165" c:formatCode="0_ ">
                  <c:v>-22</c:v>
                </c:pt>
                <c:pt idx="166" c:formatCode="0_ ">
                  <c:v>-16</c:v>
                </c:pt>
                <c:pt idx="169" c:formatCode="0_ ">
                  <c:v>-8</c:v>
                </c:pt>
                <c:pt idx="170" c:formatCode="0_ ">
                  <c:v>-14</c:v>
                </c:pt>
                <c:pt idx="171" c:formatCode="0_ ">
                  <c:v>-22</c:v>
                </c:pt>
                <c:pt idx="172" c:formatCode="0_ ">
                  <c:v>-14</c:v>
                </c:pt>
                <c:pt idx="173" c:formatCode="0_ ">
                  <c:v>-24</c:v>
                </c:pt>
                <c:pt idx="176" c:formatCode="0_ ">
                  <c:v>-18</c:v>
                </c:pt>
                <c:pt idx="177" c:formatCode="0_ ">
                  <c:v>4</c:v>
                </c:pt>
                <c:pt idx="178" c:formatCode="0_ ">
                  <c:v>24</c:v>
                </c:pt>
                <c:pt idx="179" c:formatCode="0_ ">
                  <c:v>2</c:v>
                </c:pt>
                <c:pt idx="180" c:formatCode="0_ ">
                  <c:v>-18</c:v>
                </c:pt>
                <c:pt idx="183" c:formatCode="0_ ">
                  <c:v>-4</c:v>
                </c:pt>
                <c:pt idx="184" c:formatCode="0_ ">
                  <c:v>-6</c:v>
                </c:pt>
                <c:pt idx="185" c:formatCode="0_ ">
                  <c:v>-6</c:v>
                </c:pt>
                <c:pt idx="186" c:formatCode="0_ ">
                  <c:v>4</c:v>
                </c:pt>
                <c:pt idx="187" c:formatCode="0_ ">
                  <c:v>-8</c:v>
                </c:pt>
                <c:pt idx="190" c:formatCode="0_ ">
                  <c:v>-18</c:v>
                </c:pt>
                <c:pt idx="191" c:formatCode="0_ ">
                  <c:v>-18</c:v>
                </c:pt>
                <c:pt idx="192" c:formatCode="0_ ">
                  <c:v>-30</c:v>
                </c:pt>
                <c:pt idx="196" c:formatCode="0_ ">
                  <c:v>-46</c:v>
                </c:pt>
                <c:pt idx="197" c:formatCode="0_ ">
                  <c:v>-42</c:v>
                </c:pt>
                <c:pt idx="198" c:formatCode="0_ ">
                  <c:v>-36</c:v>
                </c:pt>
                <c:pt idx="199" c:formatCode="0_ ">
                  <c:v>-32</c:v>
                </c:pt>
                <c:pt idx="200" c:formatCode="0_ ">
                  <c:v>-12</c:v>
                </c:pt>
                <c:pt idx="203" c:formatCode="0_ ">
                  <c:v>-10</c:v>
                </c:pt>
                <c:pt idx="204" c:formatCode="0_ ">
                  <c:v>-10</c:v>
                </c:pt>
                <c:pt idx="205" c:formatCode="0_ ">
                  <c:v>32</c:v>
                </c:pt>
                <c:pt idx="206" c:formatCode="0_ ">
                  <c:v>32</c:v>
                </c:pt>
                <c:pt idx="207" c:formatCode="0_ ">
                  <c:v>26</c:v>
                </c:pt>
                <c:pt idx="210" c:formatCode="0_ ">
                  <c:v>12</c:v>
                </c:pt>
                <c:pt idx="211" c:formatCode="0_ ">
                  <c:v>-6</c:v>
                </c:pt>
                <c:pt idx="212" c:formatCode="0_ ">
                  <c:v>-22</c:v>
                </c:pt>
                <c:pt idx="213" c:formatCode="0_ ">
                  <c:v>-30</c:v>
                </c:pt>
                <c:pt idx="214" c:formatCode="0_ ">
                  <c:v>-82</c:v>
                </c:pt>
                <c:pt idx="218" c:formatCode="0_ ">
                  <c:v>-42</c:v>
                </c:pt>
                <c:pt idx="219" c:formatCode="0_ ">
                  <c:v>-50</c:v>
                </c:pt>
                <c:pt idx="220" c:formatCode="0_ ">
                  <c:v>-46</c:v>
                </c:pt>
                <c:pt idx="223" c:formatCode="0_ ">
                  <c:v>-68</c:v>
                </c:pt>
                <c:pt idx="224" c:formatCode="0_ ">
                  <c:v>-78</c:v>
                </c:pt>
                <c:pt idx="225" c:formatCode="0_ ">
                  <c:v>-94</c:v>
                </c:pt>
                <c:pt idx="226" c:formatCode="0_ ">
                  <c:v>-386</c:v>
                </c:pt>
                <c:pt idx="227" c:formatCode="0_ ">
                  <c:v>-114</c:v>
                </c:pt>
                <c:pt idx="230" c:formatCode="0_ ">
                  <c:v>-120</c:v>
                </c:pt>
                <c:pt idx="231" c:formatCode="0_ ">
                  <c:v>-158</c:v>
                </c:pt>
              </c:numCache>
            </c:numRef>
          </c:val>
          <c:smooth val="0"/>
        </c:ser>
        <c:ser>
          <c:idx val="1"/>
          <c:order val="1"/>
          <c:tx>
            <c:strRef>
              <c:f>[油脂现货价量.xlsx]棕榈油!$AU$1:$AU$2</c:f>
              <c:strCache>
                <c:ptCount val="1"/>
                <c:pt idx="0">
                  <c:v>P1905</c:v>
                </c:pt>
              </c:strCache>
            </c:strRef>
          </c:tx>
          <c:spPr>
            <a:ln w="28575" cap="rnd">
              <a:solidFill>
                <a:srgbClr val="ED7D31"/>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[油脂现货价量.xlsx]棕榈油!$AU$3:$AU$244</c:f>
              <c:numCache>
                <c:formatCode>General</c:formatCode>
                <c:ptCount val="232"/>
                <c:pt idx="1" c:formatCode="0_ ">
                  <c:v>-98</c:v>
                </c:pt>
                <c:pt idx="2" c:formatCode="0_ ">
                  <c:v>-98</c:v>
                </c:pt>
                <c:pt idx="3" c:formatCode="0_ ">
                  <c:v>-104</c:v>
                </c:pt>
                <c:pt idx="4" c:formatCode="0_ ">
                  <c:v>-70</c:v>
                </c:pt>
                <c:pt idx="8" c:formatCode="0_ ">
                  <c:v>-48</c:v>
                </c:pt>
                <c:pt idx="9" c:formatCode="0_ ">
                  <c:v>-42</c:v>
                </c:pt>
                <c:pt idx="10" c:formatCode="0_ ">
                  <c:v>-44</c:v>
                </c:pt>
                <c:pt idx="11" c:formatCode="0_ ">
                  <c:v>-30</c:v>
                </c:pt>
                <c:pt idx="14" c:formatCode="0_ ">
                  <c:v>-44</c:v>
                </c:pt>
                <c:pt idx="15" c:formatCode="0_ ">
                  <c:v>-34</c:v>
                </c:pt>
                <c:pt idx="16" c:formatCode="0_ ">
                  <c:v>-48</c:v>
                </c:pt>
                <c:pt idx="17" c:formatCode="0_ ">
                  <c:v>-68</c:v>
                </c:pt>
                <c:pt idx="18" c:formatCode="0_ ">
                  <c:v>-56</c:v>
                </c:pt>
                <c:pt idx="21" c:formatCode="0_ ">
                  <c:v>-38</c:v>
                </c:pt>
                <c:pt idx="22" c:formatCode="0_ ">
                  <c:v>-50</c:v>
                </c:pt>
                <c:pt idx="23" c:formatCode="0_ ">
                  <c:v>-42</c:v>
                </c:pt>
                <c:pt idx="24" c:formatCode="0_ ">
                  <c:v>-42</c:v>
                </c:pt>
                <c:pt idx="25" c:formatCode="0_ ">
                  <c:v>-44</c:v>
                </c:pt>
                <c:pt idx="28" c:formatCode="0_ ">
                  <c:v>-54</c:v>
                </c:pt>
                <c:pt idx="29" c:formatCode="0_ ">
                  <c:v>-48</c:v>
                </c:pt>
                <c:pt idx="30" c:formatCode="0_ ">
                  <c:v>-56</c:v>
                </c:pt>
                <c:pt idx="31" c:formatCode="0_ ">
                  <c:v>-74</c:v>
                </c:pt>
                <c:pt idx="32" c:formatCode="0_ ">
                  <c:v>-86</c:v>
                </c:pt>
                <c:pt idx="35" c:formatCode="0_ ">
                  <c:v>-76</c:v>
                </c:pt>
                <c:pt idx="36" c:formatCode="0_ ">
                  <c:v>-98</c:v>
                </c:pt>
                <c:pt idx="37" c:formatCode="0_ ">
                  <c:v>-92</c:v>
                </c:pt>
                <c:pt idx="38" c:formatCode="0_ ">
                  <c:v>-96</c:v>
                </c:pt>
                <c:pt idx="39" c:formatCode="0_ ">
                  <c:v>-118</c:v>
                </c:pt>
                <c:pt idx="42" c:formatCode="0_ ">
                  <c:v>-118</c:v>
                </c:pt>
                <c:pt idx="43" c:formatCode="0_ ">
                  <c:v>-112</c:v>
                </c:pt>
                <c:pt idx="44" c:formatCode="0_ ">
                  <c:v>-116</c:v>
                </c:pt>
                <c:pt idx="45" c:formatCode="0_ ">
                  <c:v>-110</c:v>
                </c:pt>
                <c:pt idx="46" c:formatCode="0_ ">
                  <c:v>-120</c:v>
                </c:pt>
                <c:pt idx="49" c:formatCode="0_ ">
                  <c:v>-130</c:v>
                </c:pt>
                <c:pt idx="50" c:formatCode="0_ ">
                  <c:v>-124</c:v>
                </c:pt>
                <c:pt idx="51" c:formatCode="0_ ">
                  <c:v>-122</c:v>
                </c:pt>
                <c:pt idx="52" c:formatCode="0_ ">
                  <c:v>-106</c:v>
                </c:pt>
                <c:pt idx="53" c:formatCode="0_ ">
                  <c:v>-110</c:v>
                </c:pt>
                <c:pt idx="56" c:formatCode="0_ ">
                  <c:v>-112</c:v>
                </c:pt>
                <c:pt idx="57" c:formatCode="0_ ">
                  <c:v>-120</c:v>
                </c:pt>
                <c:pt idx="58" c:formatCode="0_ ">
                  <c:v>-100</c:v>
                </c:pt>
                <c:pt idx="59" c:formatCode="0_ ">
                  <c:v>-104</c:v>
                </c:pt>
                <c:pt idx="60" c:formatCode="0_ ">
                  <c:v>-88</c:v>
                </c:pt>
                <c:pt idx="63" c:formatCode="0_ ">
                  <c:v>-96</c:v>
                </c:pt>
                <c:pt idx="64" c:formatCode="0_ ">
                  <c:v>-110</c:v>
                </c:pt>
                <c:pt idx="65" c:formatCode="0_ ">
                  <c:v>-102</c:v>
                </c:pt>
                <c:pt idx="66" c:formatCode="0_ ">
                  <c:v>-94</c:v>
                </c:pt>
                <c:pt idx="67" c:formatCode="0_ ">
                  <c:v>-100</c:v>
                </c:pt>
                <c:pt idx="70" c:formatCode="0_ ">
                  <c:v>-98</c:v>
                </c:pt>
                <c:pt idx="71" c:formatCode="0_ ">
                  <c:v>-102</c:v>
                </c:pt>
                <c:pt idx="72" c:formatCode="0_ ">
                  <c:v>-102</c:v>
                </c:pt>
                <c:pt idx="73" c:formatCode="0_ ">
                  <c:v>-100</c:v>
                </c:pt>
                <c:pt idx="74" c:formatCode="0_ ">
                  <c:v>-122</c:v>
                </c:pt>
                <c:pt idx="77" c:formatCode="0_ ">
                  <c:v>-112</c:v>
                </c:pt>
                <c:pt idx="78" c:formatCode="0_ ">
                  <c:v>-118</c:v>
                </c:pt>
                <c:pt idx="79" c:formatCode="0_ ">
                  <c:v>-118</c:v>
                </c:pt>
                <c:pt idx="80" c:formatCode="0_ ">
                  <c:v>-122</c:v>
                </c:pt>
                <c:pt idx="81" c:formatCode="0_ ">
                  <c:v>-108</c:v>
                </c:pt>
                <c:pt idx="84" c:formatCode="0_ ">
                  <c:v>-116</c:v>
                </c:pt>
                <c:pt idx="85" c:formatCode="0_ ">
                  <c:v>-98</c:v>
                </c:pt>
                <c:pt idx="86" c:formatCode="0_ ">
                  <c:v>-86</c:v>
                </c:pt>
                <c:pt idx="87" c:formatCode="0_ ">
                  <c:v>-66</c:v>
                </c:pt>
                <c:pt idx="88" c:formatCode="0_ ">
                  <c:v>-58</c:v>
                </c:pt>
                <c:pt idx="91" c:formatCode="0_ ">
                  <c:v>-66</c:v>
                </c:pt>
                <c:pt idx="92" c:formatCode="0_ ">
                  <c:v>-80</c:v>
                </c:pt>
                <c:pt idx="93" c:formatCode="0_ ">
                  <c:v>-72</c:v>
                </c:pt>
                <c:pt idx="94" c:formatCode="0_ ">
                  <c:v>-76</c:v>
                </c:pt>
                <c:pt idx="95" c:formatCode="0_ ">
                  <c:v>-90</c:v>
                </c:pt>
                <c:pt idx="99" c:formatCode="0_ ">
                  <c:v>-72</c:v>
                </c:pt>
                <c:pt idx="100" c:formatCode="0_ ">
                  <c:v>-70</c:v>
                </c:pt>
                <c:pt idx="101" c:formatCode="0_ ">
                  <c:v>-62</c:v>
                </c:pt>
                <c:pt idx="104" c:formatCode="0_ ">
                  <c:v>-56</c:v>
                </c:pt>
                <c:pt idx="105" c:formatCode="0_ ">
                  <c:v>-50</c:v>
                </c:pt>
                <c:pt idx="106" c:formatCode="0_ ">
                  <c:v>-26</c:v>
                </c:pt>
                <c:pt idx="107" c:formatCode="0_ ">
                  <c:v>-40</c:v>
                </c:pt>
                <c:pt idx="108" c:formatCode="0_ ">
                  <c:v>-34</c:v>
                </c:pt>
                <c:pt idx="111" c:formatCode="0_ ">
                  <c:v>-36</c:v>
                </c:pt>
                <c:pt idx="112" c:formatCode="0_ ">
                  <c:v>-30</c:v>
                </c:pt>
                <c:pt idx="113" c:formatCode="0_ ">
                  <c:v>-28</c:v>
                </c:pt>
                <c:pt idx="114" c:formatCode="0_ ">
                  <c:v>-36</c:v>
                </c:pt>
                <c:pt idx="115" c:formatCode="0_ ">
                  <c:v>-36</c:v>
                </c:pt>
                <c:pt idx="118" c:formatCode="0_ ">
                  <c:v>-44</c:v>
                </c:pt>
                <c:pt idx="119" c:formatCode="0_ ">
                  <c:v>-52</c:v>
                </c:pt>
                <c:pt idx="120" c:formatCode="0_ ">
                  <c:v>-46</c:v>
                </c:pt>
                <c:pt idx="121" c:formatCode="0_ ">
                  <c:v>-36</c:v>
                </c:pt>
                <c:pt idx="122" c:formatCode="0_ ">
                  <c:v>-40</c:v>
                </c:pt>
                <c:pt idx="125" c:formatCode="0_ ">
                  <c:v>-38</c:v>
                </c:pt>
                <c:pt idx="126" c:formatCode="0_ ">
                  <c:v>-46</c:v>
                </c:pt>
                <c:pt idx="127" c:formatCode="0_ ">
                  <c:v>-48</c:v>
                </c:pt>
                <c:pt idx="128" c:formatCode="0_ ">
                  <c:v>-46</c:v>
                </c:pt>
                <c:pt idx="129" c:formatCode="0_ ">
                  <c:v>-46</c:v>
                </c:pt>
                <c:pt idx="139" c:formatCode="0_ ">
                  <c:v>-46</c:v>
                </c:pt>
                <c:pt idx="140" c:formatCode="0_ ">
                  <c:v>-46</c:v>
                </c:pt>
                <c:pt idx="141" c:formatCode="0_ ">
                  <c:v>-44</c:v>
                </c:pt>
                <c:pt idx="142" c:formatCode="0_ ">
                  <c:v>-40</c:v>
                </c:pt>
                <c:pt idx="143" c:formatCode="0_ ">
                  <c:v>-34</c:v>
                </c:pt>
                <c:pt idx="146" c:formatCode="0_ ">
                  <c:v>-20</c:v>
                </c:pt>
                <c:pt idx="147" c:formatCode="0_ ">
                  <c:v>-34</c:v>
                </c:pt>
                <c:pt idx="148" c:formatCode="0_ ">
                  <c:v>-58</c:v>
                </c:pt>
                <c:pt idx="149" c:formatCode="0_ ">
                  <c:v>-86</c:v>
                </c:pt>
                <c:pt idx="150" c:formatCode="0_ ">
                  <c:v>-86</c:v>
                </c:pt>
                <c:pt idx="153" c:formatCode="0_ ">
                  <c:v>-104</c:v>
                </c:pt>
                <c:pt idx="154" c:formatCode="0_ ">
                  <c:v>-138</c:v>
                </c:pt>
                <c:pt idx="155" c:formatCode="0_ ">
                  <c:v>-124</c:v>
                </c:pt>
                <c:pt idx="156" c:formatCode="0_ ">
                  <c:v>-122</c:v>
                </c:pt>
                <c:pt idx="158" c:formatCode="0_ ">
                  <c:v>-134</c:v>
                </c:pt>
                <c:pt idx="161" c:formatCode="0_ ">
                  <c:v>-134</c:v>
                </c:pt>
                <c:pt idx="162" c:formatCode="0_ ">
                  <c:v>-154</c:v>
                </c:pt>
                <c:pt idx="163" c:formatCode="0_ ">
                  <c:v>-182</c:v>
                </c:pt>
                <c:pt idx="164" c:formatCode="0_ ">
                  <c:v>-190</c:v>
                </c:pt>
                <c:pt idx="165" c:formatCode="0_ ">
                  <c:v>-180</c:v>
                </c:pt>
                <c:pt idx="168" c:formatCode="0_ ">
                  <c:v>-164</c:v>
                </c:pt>
                <c:pt idx="169" c:formatCode="0_ ">
                  <c:v>-170</c:v>
                </c:pt>
                <c:pt idx="170" c:formatCode="0_ ">
                  <c:v>-202</c:v>
                </c:pt>
                <c:pt idx="171" c:formatCode="0_ ">
                  <c:v>-230</c:v>
                </c:pt>
                <c:pt idx="172" c:formatCode="0_ ">
                  <c:v>-246</c:v>
                </c:pt>
                <c:pt idx="175" c:formatCode="0_ ">
                  <c:v>-260</c:v>
                </c:pt>
                <c:pt idx="176" c:formatCode="0_ ">
                  <c:v>-280</c:v>
                </c:pt>
                <c:pt idx="177" c:formatCode="0_ ">
                  <c:v>-272</c:v>
                </c:pt>
                <c:pt idx="178" c:formatCode="0_ ">
                  <c:v>-270</c:v>
                </c:pt>
                <c:pt idx="179" c:formatCode="0_ ">
                  <c:v>-286</c:v>
                </c:pt>
                <c:pt idx="182" c:formatCode="0_ ">
                  <c:v>-264</c:v>
                </c:pt>
                <c:pt idx="183" c:formatCode="0_ ">
                  <c:v>-238</c:v>
                </c:pt>
                <c:pt idx="184" c:formatCode="0_ ">
                  <c:v>-224</c:v>
                </c:pt>
                <c:pt idx="185" c:formatCode="0_ ">
                  <c:v>-242</c:v>
                </c:pt>
                <c:pt idx="186" c:formatCode="0_ ">
                  <c:v>-272</c:v>
                </c:pt>
                <c:pt idx="189" c:formatCode="0_ ">
                  <c:v>-274</c:v>
                </c:pt>
                <c:pt idx="190" c:formatCode="0_ ">
                  <c:v>-268</c:v>
                </c:pt>
                <c:pt idx="191" c:formatCode="0_ ">
                  <c:v>-272</c:v>
                </c:pt>
                <c:pt idx="192" c:formatCode="0_ ">
                  <c:v>-258</c:v>
                </c:pt>
                <c:pt idx="195" c:formatCode="0_ ">
                  <c:v>-258</c:v>
                </c:pt>
                <c:pt idx="196" c:formatCode="0_ ">
                  <c:v>-234</c:v>
                </c:pt>
                <c:pt idx="197" c:formatCode="0_ ">
                  <c:v>-226</c:v>
                </c:pt>
                <c:pt idx="198" c:formatCode="0_ ">
                  <c:v>-210</c:v>
                </c:pt>
                <c:pt idx="199" c:formatCode="0_ ">
                  <c:v>-234</c:v>
                </c:pt>
                <c:pt idx="202" c:formatCode="0_ ">
                  <c:v>-214</c:v>
                </c:pt>
                <c:pt idx="203" c:formatCode="0_ ">
                  <c:v>-220</c:v>
                </c:pt>
                <c:pt idx="204" c:formatCode="0_ ">
                  <c:v>-214</c:v>
                </c:pt>
                <c:pt idx="205" c:formatCode="0_ ">
                  <c:v>-198</c:v>
                </c:pt>
                <c:pt idx="206" c:formatCode="0_ ">
                  <c:v>-200</c:v>
                </c:pt>
                <c:pt idx="209" c:formatCode="0_ ">
                  <c:v>-234</c:v>
                </c:pt>
                <c:pt idx="210" c:formatCode="0_ ">
                  <c:v>-246</c:v>
                </c:pt>
                <c:pt idx="211" c:formatCode="0_ ">
                  <c:v>-248</c:v>
                </c:pt>
                <c:pt idx="212" c:formatCode="0_ ">
                  <c:v>-264</c:v>
                </c:pt>
                <c:pt idx="213" c:formatCode="0_ ">
                  <c:v>-280</c:v>
                </c:pt>
                <c:pt idx="216" c:formatCode="0_ ">
                  <c:v>-256</c:v>
                </c:pt>
                <c:pt idx="217" c:formatCode="0_ ">
                  <c:v>-282</c:v>
                </c:pt>
                <c:pt idx="222" c:formatCode="0_ ">
                  <c:v>-206</c:v>
                </c:pt>
                <c:pt idx="223" c:formatCode="0_ ">
                  <c:v>-270</c:v>
                </c:pt>
                <c:pt idx="224" c:formatCode="0_ ">
                  <c:v>-252</c:v>
                </c:pt>
                <c:pt idx="225" c:formatCode="0_ ">
                  <c:v>-272</c:v>
                </c:pt>
                <c:pt idx="226" c:formatCode="0_ ">
                  <c:v>-262</c:v>
                </c:pt>
                <c:pt idx="229" c:formatCode="0_ ">
                  <c:v>-290</c:v>
                </c:pt>
                <c:pt idx="230" c:formatCode="0_ ">
                  <c:v>-260</c:v>
                </c:pt>
                <c:pt idx="231" c:formatCode="0_ ">
                  <c:v>-294</c:v>
                </c:pt>
              </c:numCache>
            </c:numRef>
          </c:val>
          <c:smooth val="0"/>
        </c:ser>
        <c:ser>
          <c:idx val="2"/>
          <c:order val="2"/>
          <c:tx>
            <c:strRef>
              <c:f>[油脂现货价量.xlsx]棕榈油!$AV$1:$AV$2</c:f>
              <c:strCache>
                <c:ptCount val="1"/>
                <c:pt idx="0">
                  <c:v>P2005</c:v>
                </c:pt>
              </c:strCache>
            </c:strRef>
          </c:tx>
          <c:spPr>
            <a:ln w="28575" cap="rnd">
              <a:solidFill>
                <a:srgbClr val="A5A5A5"/>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[油脂现货价量.xlsx]棕榈油!$AV$3:$AV$244</c:f>
              <c:numCache>
                <c:formatCode>0_ </c:formatCode>
                <c:ptCount val="232"/>
                <c:pt idx="0">
                  <c:v>392</c:v>
                </c:pt>
                <c:pt idx="1">
                  <c:v>-42</c:v>
                </c:pt>
                <c:pt idx="2">
                  <c:v>-52</c:v>
                </c:pt>
                <c:pt idx="3">
                  <c:v>-52</c:v>
                </c:pt>
                <c:pt idx="6">
                  <c:v>-54</c:v>
                </c:pt>
                <c:pt idx="7">
                  <c:v>-62</c:v>
                </c:pt>
                <c:pt idx="8">
                  <c:v>-54</c:v>
                </c:pt>
                <c:pt idx="9">
                  <c:v>-64</c:v>
                </c:pt>
                <c:pt idx="10">
                  <c:v>-66</c:v>
                </c:pt>
                <c:pt idx="13">
                  <c:v>-56</c:v>
                </c:pt>
                <c:pt idx="14">
                  <c:v>-62</c:v>
                </c:pt>
                <c:pt idx="15">
                  <c:v>-64</c:v>
                </c:pt>
                <c:pt idx="16">
                  <c:v>-60</c:v>
                </c:pt>
                <c:pt idx="17">
                  <c:v>-46</c:v>
                </c:pt>
                <c:pt idx="20">
                  <c:v>-50</c:v>
                </c:pt>
                <c:pt idx="21">
                  <c:v>-44</c:v>
                </c:pt>
                <c:pt idx="22">
                  <c:v>-36</c:v>
                </c:pt>
                <c:pt idx="23">
                  <c:v>-40</c:v>
                </c:pt>
                <c:pt idx="24">
                  <c:v>-40</c:v>
                </c:pt>
                <c:pt idx="27">
                  <c:v>-30</c:v>
                </c:pt>
                <c:pt idx="28">
                  <c:v>4</c:v>
                </c:pt>
                <c:pt idx="29">
                  <c:v>0</c:v>
                </c:pt>
                <c:pt idx="30">
                  <c:v>28</c:v>
                </c:pt>
                <c:pt idx="31">
                  <c:v>60</c:v>
                </c:pt>
                <c:pt idx="34">
                  <c:v>116</c:v>
                </c:pt>
                <c:pt idx="35">
                  <c:v>110</c:v>
                </c:pt>
                <c:pt idx="36">
                  <c:v>122</c:v>
                </c:pt>
                <c:pt idx="37">
                  <c:v>120</c:v>
                </c:pt>
                <c:pt idx="38">
                  <c:v>132</c:v>
                </c:pt>
                <c:pt idx="41">
                  <c:v>150</c:v>
                </c:pt>
                <c:pt idx="42">
                  <c:v>184</c:v>
                </c:pt>
                <c:pt idx="43">
                  <c:v>174</c:v>
                </c:pt>
                <c:pt idx="44">
                  <c:v>170</c:v>
                </c:pt>
                <c:pt idx="45">
                  <c:v>176</c:v>
                </c:pt>
                <c:pt idx="48">
                  <c:v>182</c:v>
                </c:pt>
                <c:pt idx="49">
                  <c:v>184</c:v>
                </c:pt>
                <c:pt idx="50">
                  <c:v>162</c:v>
                </c:pt>
                <c:pt idx="51">
                  <c:v>178</c:v>
                </c:pt>
                <c:pt idx="52">
                  <c:v>166</c:v>
                </c:pt>
                <c:pt idx="55">
                  <c:v>168</c:v>
                </c:pt>
                <c:pt idx="56">
                  <c:v>180</c:v>
                </c:pt>
                <c:pt idx="57">
                  <c:v>188</c:v>
                </c:pt>
                <c:pt idx="58">
                  <c:v>184</c:v>
                </c:pt>
                <c:pt idx="59">
                  <c:v>184</c:v>
                </c:pt>
                <c:pt idx="62">
                  <c:v>188</c:v>
                </c:pt>
                <c:pt idx="63">
                  <c:v>170</c:v>
                </c:pt>
                <c:pt idx="64">
                  <c:v>150</c:v>
                </c:pt>
                <c:pt idx="65">
                  <c:v>152</c:v>
                </c:pt>
                <c:pt idx="66">
                  <c:v>176</c:v>
                </c:pt>
                <c:pt idx="69">
                  <c:v>178</c:v>
                </c:pt>
                <c:pt idx="70">
                  <c:v>186</c:v>
                </c:pt>
                <c:pt idx="71">
                  <c:v>212</c:v>
                </c:pt>
                <c:pt idx="72">
                  <c:v>202</c:v>
                </c:pt>
                <c:pt idx="73">
                  <c:v>218</c:v>
                </c:pt>
                <c:pt idx="76">
                  <c:v>260</c:v>
                </c:pt>
                <c:pt idx="77">
                  <c:v>274</c:v>
                </c:pt>
                <c:pt idx="78">
                  <c:v>270</c:v>
                </c:pt>
                <c:pt idx="79">
                  <c:v>288</c:v>
                </c:pt>
                <c:pt idx="80">
                  <c:v>288</c:v>
                </c:pt>
                <c:pt idx="83">
                  <c:v>304</c:v>
                </c:pt>
                <c:pt idx="84">
                  <c:v>298</c:v>
                </c:pt>
                <c:pt idx="85">
                  <c:v>264</c:v>
                </c:pt>
                <c:pt idx="86">
                  <c:v>282</c:v>
                </c:pt>
                <c:pt idx="87">
                  <c:v>284</c:v>
                </c:pt>
                <c:pt idx="90">
                  <c:v>288</c:v>
                </c:pt>
                <c:pt idx="91">
                  <c:v>284</c:v>
                </c:pt>
                <c:pt idx="92">
                  <c:v>288</c:v>
                </c:pt>
                <c:pt idx="93">
                  <c:v>302</c:v>
                </c:pt>
                <c:pt idx="94">
                  <c:v>326</c:v>
                </c:pt>
                <c:pt idx="97">
                  <c:v>334</c:v>
                </c:pt>
                <c:pt idx="98">
                  <c:v>318</c:v>
                </c:pt>
                <c:pt idx="99">
                  <c:v>310</c:v>
                </c:pt>
                <c:pt idx="100">
                  <c:v>302</c:v>
                </c:pt>
                <c:pt idx="103">
                  <c:v>312</c:v>
                </c:pt>
                <c:pt idx="104">
                  <c:v>330</c:v>
                </c:pt>
                <c:pt idx="105">
                  <c:v>324</c:v>
                </c:pt>
                <c:pt idx="106">
                  <c:v>340</c:v>
                </c:pt>
                <c:pt idx="107">
                  <c:v>366</c:v>
                </c:pt>
                <c:pt idx="110">
                  <c:v>352</c:v>
                </c:pt>
                <c:pt idx="111">
                  <c:v>336</c:v>
                </c:pt>
                <c:pt idx="112">
                  <c:v>328</c:v>
                </c:pt>
                <c:pt idx="113">
                  <c:v>308</c:v>
                </c:pt>
                <c:pt idx="114">
                  <c:v>298</c:v>
                </c:pt>
                <c:pt idx="117">
                  <c:v>234</c:v>
                </c:pt>
                <c:pt idx="118">
                  <c:v>222</c:v>
                </c:pt>
                <c:pt idx="119">
                  <c:v>272</c:v>
                </c:pt>
                <c:pt idx="120">
                  <c:v>282</c:v>
                </c:pt>
                <c:pt idx="131">
                  <c:v>272</c:v>
                </c:pt>
                <c:pt idx="132">
                  <c:v>182</c:v>
                </c:pt>
                <c:pt idx="133">
                  <c:v>200</c:v>
                </c:pt>
                <c:pt idx="134">
                  <c:v>172</c:v>
                </c:pt>
                <c:pt idx="135">
                  <c:v>174</c:v>
                </c:pt>
                <c:pt idx="138">
                  <c:v>166</c:v>
                </c:pt>
                <c:pt idx="139">
                  <c:v>112</c:v>
                </c:pt>
                <c:pt idx="140">
                  <c:v>74</c:v>
                </c:pt>
                <c:pt idx="141">
                  <c:v>54</c:v>
                </c:pt>
                <c:pt idx="142">
                  <c:v>72</c:v>
                </c:pt>
                <c:pt idx="145">
                  <c:v>60</c:v>
                </c:pt>
                <c:pt idx="146">
                  <c:v>22</c:v>
                </c:pt>
                <c:pt idx="147">
                  <c:v>12</c:v>
                </c:pt>
                <c:pt idx="148">
                  <c:v>62</c:v>
                </c:pt>
                <c:pt idx="149">
                  <c:v>34</c:v>
                </c:pt>
                <c:pt idx="152">
                  <c:v>2</c:v>
                </c:pt>
                <c:pt idx="153">
                  <c:v>-16</c:v>
                </c:pt>
                <c:pt idx="154">
                  <c:v>-20</c:v>
                </c:pt>
                <c:pt idx="155">
                  <c:v>-86</c:v>
                </c:pt>
                <c:pt idx="156">
                  <c:v>-70</c:v>
                </c:pt>
                <c:pt idx="159">
                  <c:v>-120</c:v>
                </c:pt>
                <c:pt idx="160">
                  <c:v>-152</c:v>
                </c:pt>
                <c:pt idx="161">
                  <c:v>-176</c:v>
                </c:pt>
                <c:pt idx="162">
                  <c:v>-142</c:v>
                </c:pt>
                <c:pt idx="163">
                  <c:v>-128</c:v>
                </c:pt>
                <c:pt idx="166">
                  <c:v>-126</c:v>
                </c:pt>
                <c:pt idx="167">
                  <c:v>-106</c:v>
                </c:pt>
                <c:pt idx="168">
                  <c:v>-92</c:v>
                </c:pt>
                <c:pt idx="169">
                  <c:v>-46</c:v>
                </c:pt>
                <c:pt idx="170">
                  <c:v>0</c:v>
                </c:pt>
                <c:pt idx="173">
                  <c:v>58</c:v>
                </c:pt>
                <c:pt idx="174">
                  <c:v>102</c:v>
                </c:pt>
                <c:pt idx="175">
                  <c:v>76</c:v>
                </c:pt>
                <c:pt idx="176">
                  <c:v>10</c:v>
                </c:pt>
                <c:pt idx="177">
                  <c:v>-26</c:v>
                </c:pt>
                <c:pt idx="180">
                  <c:v>-12</c:v>
                </c:pt>
                <c:pt idx="181">
                  <c:v>48</c:v>
                </c:pt>
                <c:pt idx="182">
                  <c:v>10</c:v>
                </c:pt>
                <c:pt idx="183">
                  <c:v>20</c:v>
                </c:pt>
                <c:pt idx="184">
                  <c:v>66</c:v>
                </c:pt>
                <c:pt idx="187">
                  <c:v>118</c:v>
                </c:pt>
                <c:pt idx="188">
                  <c:v>130</c:v>
                </c:pt>
                <c:pt idx="189">
                  <c:v>166</c:v>
                </c:pt>
                <c:pt idx="190">
                  <c:v>184</c:v>
                </c:pt>
                <c:pt idx="191">
                  <c:v>148</c:v>
                </c:pt>
                <c:pt idx="194">
                  <c:v>172</c:v>
                </c:pt>
                <c:pt idx="195">
                  <c:v>170</c:v>
                </c:pt>
                <c:pt idx="196">
                  <c:v>192</c:v>
                </c:pt>
                <c:pt idx="197">
                  <c:v>158</c:v>
                </c:pt>
                <c:pt idx="200">
                  <c:v>158</c:v>
                </c:pt>
                <c:pt idx="201">
                  <c:v>176</c:v>
                </c:pt>
                <c:pt idx="202">
                  <c:v>192</c:v>
                </c:pt>
                <c:pt idx="203">
                  <c:v>248</c:v>
                </c:pt>
                <c:pt idx="204">
                  <c:v>232</c:v>
                </c:pt>
                <c:pt idx="207">
                  <c:v>240</c:v>
                </c:pt>
                <c:pt idx="208">
                  <c:v>252</c:v>
                </c:pt>
                <c:pt idx="209">
                  <c:v>206</c:v>
                </c:pt>
                <c:pt idx="210">
                  <c:v>228</c:v>
                </c:pt>
                <c:pt idx="211">
                  <c:v>302</c:v>
                </c:pt>
                <c:pt idx="214">
                  <c:v>230</c:v>
                </c:pt>
                <c:pt idx="215">
                  <c:v>224</c:v>
                </c:pt>
                <c:pt idx="216">
                  <c:v>148</c:v>
                </c:pt>
                <c:pt idx="217">
                  <c:v>58</c:v>
                </c:pt>
                <c:pt idx="222">
                  <c:v>32</c:v>
                </c:pt>
                <c:pt idx="223">
                  <c:v>72</c:v>
                </c:pt>
                <c:pt idx="224">
                  <c:v>90</c:v>
                </c:pt>
                <c:pt idx="227">
                  <c:v>120</c:v>
                </c:pt>
                <c:pt idx="228">
                  <c:v>52</c:v>
                </c:pt>
                <c:pt idx="229">
                  <c:v>26</c:v>
                </c:pt>
                <c:pt idx="230">
                  <c:v>28</c:v>
                </c:pt>
                <c:pt idx="231">
                  <c:v>66</c:v>
                </c:pt>
              </c:numCache>
            </c:numRef>
          </c:val>
          <c:smooth val="0"/>
        </c:ser>
        <c:ser>
          <c:idx val="3"/>
          <c:order val="3"/>
          <c:tx>
            <c:strRef>
              <c:f>[油脂现货价量.xlsx]棕榈油!$AW$1:$AW$2</c:f>
              <c:strCache>
                <c:ptCount val="1"/>
                <c:pt idx="0">
                  <c:v>P2105</c:v>
                </c:pt>
              </c:strCache>
            </c:strRef>
          </c:tx>
          <c:spPr>
            <a:ln w="28575" cap="rnd">
              <a:solidFill>
                <a:srgbClr val="FFC000"/>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[油脂现货价量.xlsx]棕榈油!$AW$3:$AW$244</c:f>
              <c:numCache>
                <c:formatCode>0_ </c:formatCode>
                <c:ptCount val="232"/>
                <c:pt idx="0">
                  <c:v>80</c:v>
                </c:pt>
                <c:pt idx="1">
                  <c:v>106</c:v>
                </c:pt>
                <c:pt idx="4">
                  <c:v>90</c:v>
                </c:pt>
                <c:pt idx="5">
                  <c:v>66</c:v>
                </c:pt>
                <c:pt idx="6">
                  <c:v>66</c:v>
                </c:pt>
                <c:pt idx="7">
                  <c:v>18</c:v>
                </c:pt>
                <c:pt idx="8">
                  <c:v>64</c:v>
                </c:pt>
                <c:pt idx="11">
                  <c:v>28</c:v>
                </c:pt>
                <c:pt idx="12">
                  <c:v>52</c:v>
                </c:pt>
                <c:pt idx="13">
                  <c:v>32</c:v>
                </c:pt>
                <c:pt idx="15">
                  <c:v>124</c:v>
                </c:pt>
                <c:pt idx="18">
                  <c:v>118</c:v>
                </c:pt>
                <c:pt idx="19">
                  <c:v>138</c:v>
                </c:pt>
                <c:pt idx="20">
                  <c:v>174</c:v>
                </c:pt>
                <c:pt idx="21">
                  <c:v>176</c:v>
                </c:pt>
                <c:pt idx="22">
                  <c:v>184</c:v>
                </c:pt>
                <c:pt idx="25">
                  <c:v>158</c:v>
                </c:pt>
                <c:pt idx="26">
                  <c:v>182</c:v>
                </c:pt>
                <c:pt idx="27">
                  <c:v>228</c:v>
                </c:pt>
                <c:pt idx="28">
                  <c:v>256</c:v>
                </c:pt>
                <c:pt idx="29">
                  <c:v>236</c:v>
                </c:pt>
                <c:pt idx="32">
                  <c:v>302</c:v>
                </c:pt>
                <c:pt idx="33">
                  <c:v>306</c:v>
                </c:pt>
                <c:pt idx="34">
                  <c:v>308</c:v>
                </c:pt>
                <c:pt idx="35">
                  <c:v>304</c:v>
                </c:pt>
                <c:pt idx="36">
                  <c:v>294</c:v>
                </c:pt>
                <c:pt idx="39">
                  <c:v>286</c:v>
                </c:pt>
                <c:pt idx="40">
                  <c:v>304</c:v>
                </c:pt>
                <c:pt idx="41">
                  <c:v>312</c:v>
                </c:pt>
                <c:pt idx="42">
                  <c:v>286</c:v>
                </c:pt>
                <c:pt idx="43">
                  <c:v>322</c:v>
                </c:pt>
                <c:pt idx="46">
                  <c:v>316</c:v>
                </c:pt>
                <c:pt idx="47">
                  <c:v>308</c:v>
                </c:pt>
                <c:pt idx="48">
                  <c:v>322</c:v>
                </c:pt>
                <c:pt idx="49">
                  <c:v>314</c:v>
                </c:pt>
                <c:pt idx="50">
                  <c:v>302</c:v>
                </c:pt>
                <c:pt idx="53">
                  <c:v>300</c:v>
                </c:pt>
                <c:pt idx="54">
                  <c:v>312</c:v>
                </c:pt>
                <c:pt idx="55">
                  <c:v>310</c:v>
                </c:pt>
                <c:pt idx="56">
                  <c:v>284</c:v>
                </c:pt>
                <c:pt idx="57">
                  <c:v>280</c:v>
                </c:pt>
                <c:pt idx="60">
                  <c:v>246</c:v>
                </c:pt>
                <c:pt idx="61">
                  <c:v>264</c:v>
                </c:pt>
                <c:pt idx="62">
                  <c:v>288</c:v>
                </c:pt>
                <c:pt idx="63">
                  <c:v>292</c:v>
                </c:pt>
                <c:pt idx="64">
                  <c:v>328</c:v>
                </c:pt>
                <c:pt idx="67">
                  <c:v>326</c:v>
                </c:pt>
                <c:pt idx="68">
                  <c:v>336</c:v>
                </c:pt>
                <c:pt idx="69">
                  <c:v>352</c:v>
                </c:pt>
                <c:pt idx="70">
                  <c:v>336</c:v>
                </c:pt>
                <c:pt idx="71">
                  <c:v>342</c:v>
                </c:pt>
                <c:pt idx="74">
                  <c:v>368</c:v>
                </c:pt>
                <c:pt idx="75">
                  <c:v>340</c:v>
                </c:pt>
                <c:pt idx="76">
                  <c:v>394</c:v>
                </c:pt>
                <c:pt idx="77">
                  <c:v>396</c:v>
                </c:pt>
                <c:pt idx="78">
                  <c:v>438</c:v>
                </c:pt>
                <c:pt idx="81">
                  <c:v>468</c:v>
                </c:pt>
                <c:pt idx="82">
                  <c:v>430</c:v>
                </c:pt>
                <c:pt idx="83">
                  <c:v>460</c:v>
                </c:pt>
                <c:pt idx="84">
                  <c:v>422</c:v>
                </c:pt>
                <c:pt idx="85">
                  <c:v>444</c:v>
                </c:pt>
                <c:pt idx="88">
                  <c:v>472</c:v>
                </c:pt>
                <c:pt idx="89">
                  <c:v>400</c:v>
                </c:pt>
                <c:pt idx="90">
                  <c:v>462</c:v>
                </c:pt>
                <c:pt idx="91">
                  <c:v>520</c:v>
                </c:pt>
                <c:pt idx="92">
                  <c:v>512</c:v>
                </c:pt>
                <c:pt idx="95">
                  <c:v>492</c:v>
                </c:pt>
                <c:pt idx="96">
                  <c:v>500</c:v>
                </c:pt>
                <c:pt idx="97">
                  <c:v>478</c:v>
                </c:pt>
                <c:pt idx="98">
                  <c:v>492</c:v>
                </c:pt>
                <c:pt idx="101">
                  <c:v>490</c:v>
                </c:pt>
                <c:pt idx="102">
                  <c:v>488</c:v>
                </c:pt>
                <c:pt idx="103">
                  <c:v>508</c:v>
                </c:pt>
                <c:pt idx="104">
                  <c:v>500</c:v>
                </c:pt>
                <c:pt idx="105">
                  <c:v>504</c:v>
                </c:pt>
                <c:pt idx="108">
                  <c:v>476</c:v>
                </c:pt>
                <c:pt idx="109">
                  <c:v>494</c:v>
                </c:pt>
                <c:pt idx="110">
                  <c:v>452</c:v>
                </c:pt>
                <c:pt idx="111">
                  <c:v>420</c:v>
                </c:pt>
                <c:pt idx="112">
                  <c:v>410</c:v>
                </c:pt>
                <c:pt idx="115">
                  <c:v>418</c:v>
                </c:pt>
                <c:pt idx="116">
                  <c:v>402</c:v>
                </c:pt>
                <c:pt idx="117">
                  <c:v>342</c:v>
                </c:pt>
                <c:pt idx="118">
                  <c:v>338</c:v>
                </c:pt>
                <c:pt idx="119">
                  <c:v>346</c:v>
                </c:pt>
                <c:pt idx="122">
                  <c:v>418</c:v>
                </c:pt>
                <c:pt idx="123">
                  <c:v>374</c:v>
                </c:pt>
                <c:pt idx="124">
                  <c:v>398</c:v>
                </c:pt>
                <c:pt idx="125">
                  <c:v>414</c:v>
                </c:pt>
                <c:pt idx="126">
                  <c:v>432</c:v>
                </c:pt>
                <c:pt idx="129">
                  <c:v>428</c:v>
                </c:pt>
                <c:pt idx="130">
                  <c:v>452</c:v>
                </c:pt>
                <c:pt idx="131">
                  <c:v>420</c:v>
                </c:pt>
                <c:pt idx="132">
                  <c:v>422</c:v>
                </c:pt>
                <c:pt idx="133">
                  <c:v>438</c:v>
                </c:pt>
                <c:pt idx="136">
                  <c:v>464</c:v>
                </c:pt>
                <c:pt idx="137">
                  <c:v>514</c:v>
                </c:pt>
                <c:pt idx="138">
                  <c:v>486</c:v>
                </c:pt>
                <c:pt idx="146">
                  <c:v>574</c:v>
                </c:pt>
                <c:pt idx="147">
                  <c:v>594</c:v>
                </c:pt>
                <c:pt idx="150">
                  <c:v>588</c:v>
                </c:pt>
                <c:pt idx="151">
                  <c:v>594</c:v>
                </c:pt>
                <c:pt idx="152">
                  <c:v>628</c:v>
                </c:pt>
                <c:pt idx="153">
                  <c:v>706</c:v>
                </c:pt>
                <c:pt idx="154">
                  <c:v>708</c:v>
                </c:pt>
                <c:pt idx="158">
                  <c:v>710</c:v>
                </c:pt>
                <c:pt idx="159">
                  <c:v>658</c:v>
                </c:pt>
                <c:pt idx="160">
                  <c:v>590</c:v>
                </c:pt>
                <c:pt idx="161">
                  <c:v>646</c:v>
                </c:pt>
                <c:pt idx="162">
                  <c:v>676</c:v>
                </c:pt>
                <c:pt idx="165">
                  <c:v>680</c:v>
                </c:pt>
                <c:pt idx="166">
                  <c:v>664</c:v>
                </c:pt>
                <c:pt idx="167">
                  <c:v>712</c:v>
                </c:pt>
                <c:pt idx="168">
                  <c:v>724</c:v>
                </c:pt>
                <c:pt idx="169">
                  <c:v>710</c:v>
                </c:pt>
                <c:pt idx="172">
                  <c:v>722</c:v>
                </c:pt>
                <c:pt idx="173">
                  <c:v>690</c:v>
                </c:pt>
                <c:pt idx="174">
                  <c:v>706</c:v>
                </c:pt>
                <c:pt idx="175">
                  <c:v>736</c:v>
                </c:pt>
                <c:pt idx="176">
                  <c:v>746</c:v>
                </c:pt>
                <c:pt idx="179">
                  <c:v>778</c:v>
                </c:pt>
                <c:pt idx="180">
                  <c:v>788</c:v>
                </c:pt>
                <c:pt idx="181">
                  <c:v>768</c:v>
                </c:pt>
                <c:pt idx="182">
                  <c:v>782</c:v>
                </c:pt>
                <c:pt idx="183">
                  <c:v>674</c:v>
                </c:pt>
                <c:pt idx="186">
                  <c:v>716</c:v>
                </c:pt>
                <c:pt idx="187">
                  <c:v>698</c:v>
                </c:pt>
                <c:pt idx="188">
                  <c:v>678</c:v>
                </c:pt>
                <c:pt idx="189">
                  <c:v>720</c:v>
                </c:pt>
                <c:pt idx="190">
                  <c:v>692</c:v>
                </c:pt>
                <c:pt idx="193">
                  <c:v>742</c:v>
                </c:pt>
                <c:pt idx="194">
                  <c:v>746</c:v>
                </c:pt>
                <c:pt idx="195">
                  <c:v>776</c:v>
                </c:pt>
                <c:pt idx="196">
                  <c:v>690</c:v>
                </c:pt>
                <c:pt idx="199">
                  <c:v>718</c:v>
                </c:pt>
                <c:pt idx="200">
                  <c:v>732</c:v>
                </c:pt>
                <c:pt idx="201">
                  <c:v>738</c:v>
                </c:pt>
                <c:pt idx="202">
                  <c:v>720</c:v>
                </c:pt>
                <c:pt idx="203">
                  <c:v>708</c:v>
                </c:pt>
                <c:pt idx="206">
                  <c:v>716</c:v>
                </c:pt>
                <c:pt idx="207">
                  <c:v>720</c:v>
                </c:pt>
                <c:pt idx="208">
                  <c:v>702</c:v>
                </c:pt>
                <c:pt idx="209">
                  <c:v>736</c:v>
                </c:pt>
                <c:pt idx="210">
                  <c:v>780</c:v>
                </c:pt>
                <c:pt idx="213">
                  <c:v>786</c:v>
                </c:pt>
                <c:pt idx="214">
                  <c:v>764</c:v>
                </c:pt>
                <c:pt idx="215">
                  <c:v>770</c:v>
                </c:pt>
                <c:pt idx="216">
                  <c:v>812</c:v>
                </c:pt>
                <c:pt idx="217">
                  <c:v>948</c:v>
                </c:pt>
                <c:pt idx="222">
                  <c:v>984</c:v>
                </c:pt>
                <c:pt idx="223">
                  <c:v>974</c:v>
                </c:pt>
                <c:pt idx="226">
                  <c:v>1016</c:v>
                </c:pt>
                <c:pt idx="227">
                  <c:v>1006</c:v>
                </c:pt>
                <c:pt idx="228">
                  <c:v>858</c:v>
                </c:pt>
                <c:pt idx="229">
                  <c:v>1552</c:v>
                </c:pt>
                <c:pt idx="230">
                  <c:v>842</c:v>
                </c:pt>
              </c:numCache>
            </c:numRef>
          </c:val>
          <c:smooth val="0"/>
        </c:ser>
        <c:ser>
          <c:idx val="4"/>
          <c:order val="4"/>
          <c:tx>
            <c:strRef>
              <c:f>[油脂现货价量.xlsx]棕榈油!$AX$1:$AX$2</c:f>
              <c:strCache>
                <c:ptCount val="1"/>
                <c:pt idx="0">
                  <c:v>P2205</c:v>
                </c:pt>
              </c:strCache>
            </c:strRef>
          </c:tx>
          <c:spPr>
            <a:ln w="28575" cap="rnd">
              <a:solidFill>
                <a:srgbClr val="4472C4"/>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[油脂现货价量.xlsx]棕榈油!$AX$3:$AX$244</c:f>
              <c:numCache>
                <c:formatCode>0_ </c:formatCode>
                <c:ptCount val="232"/>
                <c:pt idx="0">
                  <c:v>292</c:v>
                </c:pt>
                <c:pt idx="5">
                  <c:v>278</c:v>
                </c:pt>
                <c:pt idx="6">
                  <c:v>372</c:v>
                </c:pt>
                <c:pt idx="7">
                  <c:v>372</c:v>
                </c:pt>
                <c:pt idx="10">
                  <c:v>340</c:v>
                </c:pt>
                <c:pt idx="11">
                  <c:v>362</c:v>
                </c:pt>
                <c:pt idx="12">
                  <c:v>358</c:v>
                </c:pt>
                <c:pt idx="13">
                  <c:v>460</c:v>
                </c:pt>
                <c:pt idx="14">
                  <c:v>612</c:v>
                </c:pt>
                <c:pt idx="17">
                  <c:v>494</c:v>
                </c:pt>
                <c:pt idx="18">
                  <c:v>444</c:v>
                </c:pt>
                <c:pt idx="19">
                  <c:v>466</c:v>
                </c:pt>
                <c:pt idx="20">
                  <c:v>384</c:v>
                </c:pt>
                <c:pt idx="21">
                  <c:v>440</c:v>
                </c:pt>
                <c:pt idx="24">
                  <c:v>462</c:v>
                </c:pt>
                <c:pt idx="25">
                  <c:v>440</c:v>
                </c:pt>
                <c:pt idx="26">
                  <c:v>434</c:v>
                </c:pt>
                <c:pt idx="27">
                  <c:v>498</c:v>
                </c:pt>
                <c:pt idx="28">
                  <c:v>404</c:v>
                </c:pt>
                <c:pt idx="31">
                  <c:v>458</c:v>
                </c:pt>
                <c:pt idx="32">
                  <c:v>534</c:v>
                </c:pt>
                <c:pt idx="33">
                  <c:v>428</c:v>
                </c:pt>
                <c:pt idx="34">
                  <c:v>486</c:v>
                </c:pt>
                <c:pt idx="35">
                  <c:v>542</c:v>
                </c:pt>
                <c:pt idx="38">
                  <c:v>498</c:v>
                </c:pt>
                <c:pt idx="39">
                  <c:v>592</c:v>
                </c:pt>
                <c:pt idx="40">
                  <c:v>660</c:v>
                </c:pt>
                <c:pt idx="41">
                  <c:v>578</c:v>
                </c:pt>
                <c:pt idx="42">
                  <c:v>630</c:v>
                </c:pt>
                <c:pt idx="45">
                  <c:v>582</c:v>
                </c:pt>
                <c:pt idx="46">
                  <c:v>598</c:v>
                </c:pt>
                <c:pt idx="47">
                  <c:v>602</c:v>
                </c:pt>
                <c:pt idx="48">
                  <c:v>554</c:v>
                </c:pt>
                <c:pt idx="49">
                  <c:v>592</c:v>
                </c:pt>
                <c:pt idx="52">
                  <c:v>566</c:v>
                </c:pt>
                <c:pt idx="53">
                  <c:v>580</c:v>
                </c:pt>
                <c:pt idx="54">
                  <c:v>652</c:v>
                </c:pt>
                <c:pt idx="55">
                  <c:v>672</c:v>
                </c:pt>
                <c:pt idx="56">
                  <c:v>656</c:v>
                </c:pt>
                <c:pt idx="59">
                  <c:v>666</c:v>
                </c:pt>
                <c:pt idx="60">
                  <c:v>650</c:v>
                </c:pt>
                <c:pt idx="61">
                  <c:v>680</c:v>
                </c:pt>
                <c:pt idx="62">
                  <c:v>698</c:v>
                </c:pt>
                <c:pt idx="63">
                  <c:v>656</c:v>
                </c:pt>
                <c:pt idx="66">
                  <c:v>622</c:v>
                </c:pt>
                <c:pt idx="67">
                  <c:v>640</c:v>
                </c:pt>
                <c:pt idx="68">
                  <c:v>604</c:v>
                </c:pt>
                <c:pt idx="69">
                  <c:v>552</c:v>
                </c:pt>
                <c:pt idx="70">
                  <c:v>652</c:v>
                </c:pt>
                <c:pt idx="73">
                  <c:v>604</c:v>
                </c:pt>
                <c:pt idx="74">
                  <c:v>588</c:v>
                </c:pt>
                <c:pt idx="75">
                  <c:v>532</c:v>
                </c:pt>
                <c:pt idx="76">
                  <c:v>486</c:v>
                </c:pt>
                <c:pt idx="77">
                  <c:v>464</c:v>
                </c:pt>
                <c:pt idx="80">
                  <c:v>438</c:v>
                </c:pt>
                <c:pt idx="81">
                  <c:v>422</c:v>
                </c:pt>
                <c:pt idx="82">
                  <c:v>320</c:v>
                </c:pt>
                <c:pt idx="83">
                  <c:v>362</c:v>
                </c:pt>
                <c:pt idx="84">
                  <c:v>416</c:v>
                </c:pt>
                <c:pt idx="87">
                  <c:v>384</c:v>
                </c:pt>
                <c:pt idx="88">
                  <c:v>454</c:v>
                </c:pt>
                <c:pt idx="89">
                  <c:v>510</c:v>
                </c:pt>
                <c:pt idx="90">
                  <c:v>538</c:v>
                </c:pt>
                <c:pt idx="91">
                  <c:v>646</c:v>
                </c:pt>
                <c:pt idx="94">
                  <c:v>602</c:v>
                </c:pt>
                <c:pt idx="95">
                  <c:v>606</c:v>
                </c:pt>
                <c:pt idx="96">
                  <c:v>616</c:v>
                </c:pt>
                <c:pt idx="97">
                  <c:v>640</c:v>
                </c:pt>
                <c:pt idx="98">
                  <c:v>662</c:v>
                </c:pt>
                <c:pt idx="101">
                  <c:v>656</c:v>
                </c:pt>
                <c:pt idx="102">
                  <c:v>660</c:v>
                </c:pt>
                <c:pt idx="103">
                  <c:v>646</c:v>
                </c:pt>
                <c:pt idx="104">
                  <c:v>678</c:v>
                </c:pt>
                <c:pt idx="107">
                  <c:v>700</c:v>
                </c:pt>
                <c:pt idx="108">
                  <c:v>682</c:v>
                </c:pt>
                <c:pt idx="109">
                  <c:v>682</c:v>
                </c:pt>
                <c:pt idx="110">
                  <c:v>692</c:v>
                </c:pt>
                <c:pt idx="111">
                  <c:v>734</c:v>
                </c:pt>
                <c:pt idx="114">
                  <c:v>740</c:v>
                </c:pt>
                <c:pt idx="115">
                  <c:v>764</c:v>
                </c:pt>
                <c:pt idx="116">
                  <c:v>808</c:v>
                </c:pt>
                <c:pt idx="117">
                  <c:v>804</c:v>
                </c:pt>
                <c:pt idx="118">
                  <c:v>796</c:v>
                </c:pt>
                <c:pt idx="121">
                  <c:v>800</c:v>
                </c:pt>
                <c:pt idx="122">
                  <c:v>812</c:v>
                </c:pt>
                <c:pt idx="123">
                  <c:v>840</c:v>
                </c:pt>
                <c:pt idx="124">
                  <c:v>868</c:v>
                </c:pt>
                <c:pt idx="125">
                  <c:v>836</c:v>
                </c:pt>
                <c:pt idx="135">
                  <c:v>854</c:v>
                </c:pt>
                <c:pt idx="136">
                  <c:v>840</c:v>
                </c:pt>
                <c:pt idx="137">
                  <c:v>868</c:v>
                </c:pt>
                <c:pt idx="138">
                  <c:v>896</c:v>
                </c:pt>
                <c:pt idx="139">
                  <c:v>944</c:v>
                </c:pt>
                <c:pt idx="142">
                  <c:v>970</c:v>
                </c:pt>
                <c:pt idx="143">
                  <c:v>996</c:v>
                </c:pt>
                <c:pt idx="144">
                  <c:v>986</c:v>
                </c:pt>
                <c:pt idx="145">
                  <c:v>980</c:v>
                </c:pt>
                <c:pt idx="146">
                  <c:v>1086</c:v>
                </c:pt>
                <c:pt idx="149">
                  <c:v>1102</c:v>
                </c:pt>
                <c:pt idx="150">
                  <c:v>1196</c:v>
                </c:pt>
                <c:pt idx="151">
                  <c:v>1208</c:v>
                </c:pt>
                <c:pt idx="152">
                  <c:v>1300</c:v>
                </c:pt>
                <c:pt idx="153">
                  <c:v>1340</c:v>
                </c:pt>
                <c:pt idx="156">
                  <c:v>1406</c:v>
                </c:pt>
                <c:pt idx="158">
                  <c:v>1776</c:v>
                </c:pt>
                <c:pt idx="159">
                  <c:v>1902</c:v>
                </c:pt>
                <c:pt idx="160">
                  <c:v>1824</c:v>
                </c:pt>
                <c:pt idx="161">
                  <c:v>1510</c:v>
                </c:pt>
                <c:pt idx="164">
                  <c:v>1498</c:v>
                </c:pt>
                <c:pt idx="165">
                  <c:v>1526</c:v>
                </c:pt>
                <c:pt idx="166">
                  <c:v>1722</c:v>
                </c:pt>
                <c:pt idx="167">
                  <c:v>1646</c:v>
                </c:pt>
                <c:pt idx="168">
                  <c:v>1958</c:v>
                </c:pt>
                <c:pt idx="171">
                  <c:v>1584</c:v>
                </c:pt>
                <c:pt idx="172">
                  <c:v>1408</c:v>
                </c:pt>
                <c:pt idx="173">
                  <c:v>1438</c:v>
                </c:pt>
                <c:pt idx="174">
                  <c:v>1116</c:v>
                </c:pt>
                <c:pt idx="175">
                  <c:v>1022</c:v>
                </c:pt>
                <c:pt idx="178">
                  <c:v>912</c:v>
                </c:pt>
                <c:pt idx="179">
                  <c:v>1144</c:v>
                </c:pt>
                <c:pt idx="180">
                  <c:v>1268</c:v>
                </c:pt>
                <c:pt idx="181">
                  <c:v>1214</c:v>
                </c:pt>
                <c:pt idx="182">
                  <c:v>1370</c:v>
                </c:pt>
                <c:pt idx="185">
                  <c:v>1412</c:v>
                </c:pt>
                <c:pt idx="186">
                  <c:v>1512</c:v>
                </c:pt>
                <c:pt idx="187">
                  <c:v>1514</c:v>
                </c:pt>
                <c:pt idx="188">
                  <c:v>1436</c:v>
                </c:pt>
                <c:pt idx="189">
                  <c:v>1360</c:v>
                </c:pt>
                <c:pt idx="193">
                  <c:v>1444</c:v>
                </c:pt>
                <c:pt idx="194">
                  <c:v>1262</c:v>
                </c:pt>
                <c:pt idx="195">
                  <c:v>1198</c:v>
                </c:pt>
                <c:pt idx="198">
                  <c:v>1312</c:v>
                </c:pt>
                <c:pt idx="199">
                  <c:v>1314</c:v>
                </c:pt>
                <c:pt idx="200">
                  <c:v>1444</c:v>
                </c:pt>
                <c:pt idx="201">
                  <c:v>1472</c:v>
                </c:pt>
                <c:pt idx="202">
                  <c:v>1422</c:v>
                </c:pt>
                <c:pt idx="205">
                  <c:v>1438</c:v>
                </c:pt>
                <c:pt idx="206">
                  <c:v>1370</c:v>
                </c:pt>
                <c:pt idx="207">
                  <c:v>1384</c:v>
                </c:pt>
                <c:pt idx="208">
                  <c:v>1420</c:v>
                </c:pt>
                <c:pt idx="209">
                  <c:v>1458</c:v>
                </c:pt>
                <c:pt idx="212">
                  <c:v>1584</c:v>
                </c:pt>
                <c:pt idx="213">
                  <c:v>1610</c:v>
                </c:pt>
                <c:pt idx="214">
                  <c:v>1748</c:v>
                </c:pt>
                <c:pt idx="215">
                  <c:v>2152</c:v>
                </c:pt>
                <c:pt idx="216">
                  <c:v>2950</c:v>
                </c:pt>
                <c:pt idx="221">
                  <c:v>3116</c:v>
                </c:pt>
                <c:pt idx="222">
                  <c:v>3010</c:v>
                </c:pt>
                <c:pt idx="225">
                  <c:v>2810</c:v>
                </c:pt>
                <c:pt idx="226">
                  <c:v>2878</c:v>
                </c:pt>
                <c:pt idx="227">
                  <c:v>2970</c:v>
                </c:pt>
                <c:pt idx="228">
                  <c:v>3302</c:v>
                </c:pt>
                <c:pt idx="229">
                  <c:v>3208</c:v>
                </c:pt>
              </c:numCache>
            </c:numRef>
          </c:val>
          <c:smooth val="0"/>
        </c:ser>
        <c:ser>
          <c:idx val="5"/>
          <c:order val="5"/>
          <c:tx>
            <c:strRef>
              <c:f>[油脂现货价量.xlsx]棕榈油!$AY$1:$AY$2</c:f>
              <c:strCache>
                <c:ptCount val="1"/>
                <c:pt idx="0">
                  <c:v>P2305</c:v>
                </c:pt>
              </c:strCache>
            </c:strRef>
          </c:tx>
          <c:spPr>
            <a:ln w="28575" cap="rnd">
              <a:solidFill>
                <a:srgbClr val="70AD47"/>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[油脂现货价量.xlsx]棕榈油!$AY$3:$AY$244</c:f>
              <c:numCache>
                <c:formatCode>0_ </c:formatCode>
                <c:ptCount val="232"/>
                <c:pt idx="0">
                  <c:v>34</c:v>
                </c:pt>
                <c:pt idx="2">
                  <c:v>26</c:v>
                </c:pt>
                <c:pt idx="3">
                  <c:v>58</c:v>
                </c:pt>
                <c:pt idx="4">
                  <c:v>128</c:v>
                </c:pt>
                <c:pt idx="5">
                  <c:v>122</c:v>
                </c:pt>
                <c:pt idx="6">
                  <c:v>106</c:v>
                </c:pt>
                <c:pt idx="9">
                  <c:v>24</c:v>
                </c:pt>
                <c:pt idx="10">
                  <c:v>78</c:v>
                </c:pt>
                <c:pt idx="11">
                  <c:v>16</c:v>
                </c:pt>
                <c:pt idx="12">
                  <c:v>44</c:v>
                </c:pt>
                <c:pt idx="13">
                  <c:v>48</c:v>
                </c:pt>
                <c:pt idx="16">
                  <c:v>100</c:v>
                </c:pt>
                <c:pt idx="17">
                  <c:v>170</c:v>
                </c:pt>
                <c:pt idx="18">
                  <c:v>136</c:v>
                </c:pt>
                <c:pt idx="19">
                  <c:v>162</c:v>
                </c:pt>
                <c:pt idx="20">
                  <c:v>214</c:v>
                </c:pt>
                <c:pt idx="23">
                  <c:v>222</c:v>
                </c:pt>
                <c:pt idx="24">
                  <c:v>202</c:v>
                </c:pt>
                <c:pt idx="25">
                  <c:v>236</c:v>
                </c:pt>
                <c:pt idx="26">
                  <c:v>240</c:v>
                </c:pt>
                <c:pt idx="27">
                  <c:v>244</c:v>
                </c:pt>
                <c:pt idx="30">
                  <c:v>232</c:v>
                </c:pt>
                <c:pt idx="31">
                  <c:v>260</c:v>
                </c:pt>
                <c:pt idx="32">
                  <c:v>246</c:v>
                </c:pt>
                <c:pt idx="33">
                  <c:v>270</c:v>
                </c:pt>
                <c:pt idx="34">
                  <c:v>198</c:v>
                </c:pt>
                <c:pt idx="37">
                  <c:v>270</c:v>
                </c:pt>
                <c:pt idx="38">
                  <c:v>294</c:v>
                </c:pt>
                <c:pt idx="39">
                  <c:v>322</c:v>
                </c:pt>
                <c:pt idx="40">
                  <c:v>324</c:v>
                </c:pt>
                <c:pt idx="41">
                  <c:v>318</c:v>
                </c:pt>
                <c:pt idx="44">
                  <c:v>298</c:v>
                </c:pt>
                <c:pt idx="45">
                  <c:v>302</c:v>
                </c:pt>
                <c:pt idx="46">
                  <c:v>308</c:v>
                </c:pt>
                <c:pt idx="47">
                  <c:v>304</c:v>
                </c:pt>
                <c:pt idx="48">
                  <c:v>328</c:v>
                </c:pt>
                <c:pt idx="51">
                  <c:v>230</c:v>
                </c:pt>
                <c:pt idx="52">
                  <c:v>270</c:v>
                </c:pt>
                <c:pt idx="53">
                  <c:v>244</c:v>
                </c:pt>
                <c:pt idx="54">
                  <c:v>210</c:v>
                </c:pt>
                <c:pt idx="55">
                  <c:v>216</c:v>
                </c:pt>
                <c:pt idx="58">
                  <c:v>192</c:v>
                </c:pt>
                <c:pt idx="59">
                  <c:v>234</c:v>
                </c:pt>
                <c:pt idx="60">
                  <c:v>264</c:v>
                </c:pt>
                <c:pt idx="61">
                  <c:v>330</c:v>
                </c:pt>
                <c:pt idx="62">
                  <c:v>288</c:v>
                </c:pt>
                <c:pt idx="65">
                  <c:v>224</c:v>
                </c:pt>
                <c:pt idx="66">
                  <c:v>306</c:v>
                </c:pt>
                <c:pt idx="67">
                  <c:v>300</c:v>
                </c:pt>
                <c:pt idx="68">
                  <c:v>290</c:v>
                </c:pt>
                <c:pt idx="69">
                  <c:v>242</c:v>
                </c:pt>
                <c:pt idx="72">
                  <c:v>220</c:v>
                </c:pt>
                <c:pt idx="73">
                  <c:v>214</c:v>
                </c:pt>
                <c:pt idx="74">
                  <c:v>206</c:v>
                </c:pt>
                <c:pt idx="75">
                  <c:v>200</c:v>
                </c:pt>
                <c:pt idx="76">
                  <c:v>128</c:v>
                </c:pt>
                <c:pt idx="79">
                  <c:v>42</c:v>
                </c:pt>
                <c:pt idx="80">
                  <c:v>42</c:v>
                </c:pt>
                <c:pt idx="81">
                  <c:v>30</c:v>
                </c:pt>
                <c:pt idx="82">
                  <c:v>62</c:v>
                </c:pt>
                <c:pt idx="83">
                  <c:v>48</c:v>
                </c:pt>
                <c:pt idx="86">
                  <c:v>38</c:v>
                </c:pt>
                <c:pt idx="87">
                  <c:v>6</c:v>
                </c:pt>
                <c:pt idx="88">
                  <c:v>44</c:v>
                </c:pt>
                <c:pt idx="89">
                  <c:v>-4</c:v>
                </c:pt>
                <c:pt idx="90">
                  <c:v>14</c:v>
                </c:pt>
                <c:pt idx="93">
                  <c:v>46</c:v>
                </c:pt>
                <c:pt idx="94">
                  <c:v>102</c:v>
                </c:pt>
                <c:pt idx="95">
                  <c:v>-4</c:v>
                </c:pt>
                <c:pt idx="96">
                  <c:v>44</c:v>
                </c:pt>
                <c:pt idx="97">
                  <c:v>68</c:v>
                </c:pt>
                <c:pt idx="100">
                  <c:v>80</c:v>
                </c:pt>
                <c:pt idx="101">
                  <c:v>60</c:v>
                </c:pt>
                <c:pt idx="102">
                  <c:v>66</c:v>
                </c:pt>
                <c:pt idx="103">
                  <c:v>58</c:v>
                </c:pt>
                <c:pt idx="106">
                  <c:v>32</c:v>
                </c:pt>
                <c:pt idx="107">
                  <c:v>4</c:v>
                </c:pt>
                <c:pt idx="108">
                  <c:v>2</c:v>
                </c:pt>
                <c:pt idx="109">
                  <c:v>-16</c:v>
                </c:pt>
                <c:pt idx="110">
                  <c:v>-18</c:v>
                </c:pt>
                <c:pt idx="113">
                  <c:v>2</c:v>
                </c:pt>
                <c:pt idx="114">
                  <c:v>-22</c:v>
                </c:pt>
                <c:pt idx="115">
                  <c:v>-16</c:v>
                </c:pt>
                <c:pt idx="116">
                  <c:v>-6</c:v>
                </c:pt>
                <c:pt idx="117">
                  <c:v>-22</c:v>
                </c:pt>
                <c:pt idx="127">
                  <c:v>-6</c:v>
                </c:pt>
                <c:pt idx="128">
                  <c:v>-8</c:v>
                </c:pt>
                <c:pt idx="129">
                  <c:v>-4</c:v>
                </c:pt>
                <c:pt idx="130">
                  <c:v>-12</c:v>
                </c:pt>
                <c:pt idx="131">
                  <c:v>28</c:v>
                </c:pt>
                <c:pt idx="134">
                  <c:v>58</c:v>
                </c:pt>
                <c:pt idx="135">
                  <c:v>96</c:v>
                </c:pt>
                <c:pt idx="136">
                  <c:v>112</c:v>
                </c:pt>
                <c:pt idx="137">
                  <c:v>94</c:v>
                </c:pt>
                <c:pt idx="138">
                  <c:v>88</c:v>
                </c:pt>
                <c:pt idx="141">
                  <c:v>70</c:v>
                </c:pt>
                <c:pt idx="142">
                  <c:v>86</c:v>
                </c:pt>
                <c:pt idx="143">
                  <c:v>70</c:v>
                </c:pt>
                <c:pt idx="144">
                  <c:v>102</c:v>
                </c:pt>
                <c:pt idx="145">
                  <c:v>142</c:v>
                </c:pt>
                <c:pt idx="148">
                  <c:v>140</c:v>
                </c:pt>
                <c:pt idx="149">
                  <c:v>102</c:v>
                </c:pt>
                <c:pt idx="150">
                  <c:v>108</c:v>
                </c:pt>
                <c:pt idx="151">
                  <c:v>150</c:v>
                </c:pt>
                <c:pt idx="152">
                  <c:v>178</c:v>
                </c:pt>
                <c:pt idx="155">
                  <c:v>174</c:v>
                </c:pt>
                <c:pt idx="156">
                  <c:v>168</c:v>
                </c:pt>
                <c:pt idx="158">
                  <c:v>202</c:v>
                </c:pt>
                <c:pt idx="159">
                  <c:v>248</c:v>
                </c:pt>
                <c:pt idx="160">
                  <c:v>216</c:v>
                </c:pt>
                <c:pt idx="163">
                  <c:v>174</c:v>
                </c:pt>
                <c:pt idx="164">
                  <c:v>162</c:v>
                </c:pt>
                <c:pt idx="165">
                  <c:v>156</c:v>
                </c:pt>
                <c:pt idx="166">
                  <c:v>178</c:v>
                </c:pt>
                <c:pt idx="167">
                  <c:v>152</c:v>
                </c:pt>
                <c:pt idx="170">
                  <c:v>142</c:v>
                </c:pt>
                <c:pt idx="171">
                  <c:v>148</c:v>
                </c:pt>
                <c:pt idx="172">
                  <c:v>186</c:v>
                </c:pt>
                <c:pt idx="173">
                  <c:v>224</c:v>
                </c:pt>
                <c:pt idx="174">
                  <c:v>250</c:v>
                </c:pt>
                <c:pt idx="177">
                  <c:v>204</c:v>
                </c:pt>
                <c:pt idx="178">
                  <c:v>216</c:v>
                </c:pt>
                <c:pt idx="179">
                  <c:v>224</c:v>
                </c:pt>
                <c:pt idx="180">
                  <c:v>186</c:v>
                </c:pt>
                <c:pt idx="181">
                  <c:v>228</c:v>
                </c:pt>
                <c:pt idx="184">
                  <c:v>274</c:v>
                </c:pt>
                <c:pt idx="185">
                  <c:v>306</c:v>
                </c:pt>
                <c:pt idx="186">
                  <c:v>310</c:v>
                </c:pt>
                <c:pt idx="187">
                  <c:v>330</c:v>
                </c:pt>
                <c:pt idx="188">
                  <c:v>336</c:v>
                </c:pt>
                <c:pt idx="191">
                  <c:v>372</c:v>
                </c:pt>
                <c:pt idx="192">
                  <c:v>400</c:v>
                </c:pt>
                <c:pt idx="193">
                  <c:v>440</c:v>
                </c:pt>
                <c:pt idx="194">
                  <c:v>406</c:v>
                </c:pt>
                <c:pt idx="197">
                  <c:v>448</c:v>
                </c:pt>
                <c:pt idx="198">
                  <c:v>588</c:v>
                </c:pt>
                <c:pt idx="199">
                  <c:v>558</c:v>
                </c:pt>
                <c:pt idx="200">
                  <c:v>532</c:v>
                </c:pt>
                <c:pt idx="201">
                  <c:v>556</c:v>
                </c:pt>
                <c:pt idx="204">
                  <c:v>500</c:v>
                </c:pt>
                <c:pt idx="205">
                  <c:v>496</c:v>
                </c:pt>
                <c:pt idx="206">
                  <c:v>470</c:v>
                </c:pt>
                <c:pt idx="207">
                  <c:v>558</c:v>
                </c:pt>
                <c:pt idx="208">
                  <c:v>618</c:v>
                </c:pt>
                <c:pt idx="211">
                  <c:v>458</c:v>
                </c:pt>
                <c:pt idx="212">
                  <c:v>458</c:v>
                </c:pt>
                <c:pt idx="213">
                  <c:v>398</c:v>
                </c:pt>
                <c:pt idx="214">
                  <c:v>462</c:v>
                </c:pt>
                <c:pt idx="215">
                  <c:v>424</c:v>
                </c:pt>
                <c:pt idx="220">
                  <c:v>416</c:v>
                </c:pt>
                <c:pt idx="221">
                  <c:v>320</c:v>
                </c:pt>
                <c:pt idx="224">
                  <c:v>408</c:v>
                </c:pt>
                <c:pt idx="225">
                  <c:v>452</c:v>
                </c:pt>
                <c:pt idx="226">
                  <c:v>490</c:v>
                </c:pt>
                <c:pt idx="227">
                  <c:v>674</c:v>
                </c:pt>
                <c:pt idx="228">
                  <c:v>520</c:v>
                </c:pt>
                <c:pt idx="231">
                  <c:v>434</c:v>
                </c:pt>
              </c:numCache>
            </c:numRef>
          </c:val>
          <c:smooth val="0"/>
        </c:ser>
        <c:ser>
          <c:idx val="6"/>
          <c:order val="6"/>
          <c:tx>
            <c:strRef>
              <c:f>[油脂现货价量.xlsx]棕榈油!$AZ$1:$AZ$2</c:f>
              <c:strCache>
                <c:ptCount val="1"/>
                <c:pt idx="0">
                  <c:v>P2405</c:v>
                </c:pt>
              </c:strCache>
            </c:strRef>
          </c:tx>
          <c:spPr>
            <a:ln w="28575" cap="rnd">
              <a:solidFill>
                <a:srgbClr val="C00000"/>
              </a:solidFill>
              <a:round/>
            </a:ln>
            <a:effectLst/>
          </c:spPr>
          <c:marker>
            <c:symbol val="none"/>
          </c:marker>
          <c:dLbls>
            <c:delete val="1"/>
          </c:dLbls>
          <c:cat>
            <c:multiLvlStrRef>
              <c:f>[油脂现货价量.xlsx]棕榈油!$AR$3:$AS$244</c:f>
              <c:multiLvlStrCache>
                <c:ptCount val="232"/>
                <c:lvl>
                  <c:pt idx="0">
                    <c:v>9月16日</c:v>
                  </c:pt>
                  <c:pt idx="1">
                    <c:v>9月18日</c:v>
                  </c:pt>
                  <c:pt idx="2">
                    <c:v>9月19日</c:v>
                  </c:pt>
                  <c:pt idx="3">
                    <c:v>9月20日</c:v>
                  </c:pt>
                  <c:pt idx="4">
                    <c:v>9月21日</c:v>
                  </c:pt>
                  <c:pt idx="5">
                    <c:v>9月22日</c:v>
                  </c:pt>
                  <c:pt idx="6">
                    <c:v>9月23日</c:v>
                  </c:pt>
                  <c:pt idx="7">
                    <c:v>9月24日</c:v>
                  </c:pt>
                  <c:pt idx="8">
                    <c:v>9月25日</c:v>
                  </c:pt>
                  <c:pt idx="9">
                    <c:v>9月26日</c:v>
                  </c:pt>
                  <c:pt idx="10">
                    <c:v>9月27日</c:v>
                  </c:pt>
                  <c:pt idx="11">
                    <c:v>9月28日</c:v>
                  </c:pt>
                  <c:pt idx="12">
                    <c:v>9月29日</c:v>
                  </c:pt>
                  <c:pt idx="13">
                    <c:v>9月30日</c:v>
                  </c:pt>
                  <c:pt idx="14">
                    <c:v>10月8日</c:v>
                  </c:pt>
                  <c:pt idx="15">
                    <c:v>10月9日</c:v>
                  </c:pt>
                  <c:pt idx="16">
                    <c:v>10月10日</c:v>
                  </c:pt>
                  <c:pt idx="17">
                    <c:v>10月11日</c:v>
                  </c:pt>
                  <c:pt idx="18">
                    <c:v>10月12日</c:v>
                  </c:pt>
                  <c:pt idx="19">
                    <c:v>10月13日</c:v>
                  </c:pt>
                  <c:pt idx="20">
                    <c:v>10月14日</c:v>
                  </c:pt>
                  <c:pt idx="21">
                    <c:v>10月15日</c:v>
                  </c:pt>
                  <c:pt idx="22">
                    <c:v>10月16日</c:v>
                  </c:pt>
                  <c:pt idx="23">
                    <c:v>10月17日</c:v>
                  </c:pt>
                  <c:pt idx="24">
                    <c:v>10月18日</c:v>
                  </c:pt>
                  <c:pt idx="25">
                    <c:v>10月19日</c:v>
                  </c:pt>
                  <c:pt idx="26">
                    <c:v>10月20日</c:v>
                  </c:pt>
                  <c:pt idx="27">
                    <c:v>10月21日</c:v>
                  </c:pt>
                  <c:pt idx="28">
                    <c:v>10月22日</c:v>
                  </c:pt>
                  <c:pt idx="29">
                    <c:v>10月23日</c:v>
                  </c:pt>
                  <c:pt idx="30">
                    <c:v>10月24日</c:v>
                  </c:pt>
                  <c:pt idx="31">
                    <c:v>10月25日</c:v>
                  </c:pt>
                  <c:pt idx="32">
                    <c:v>10月26日</c:v>
                  </c:pt>
                  <c:pt idx="33">
                    <c:v>10月27日</c:v>
                  </c:pt>
                  <c:pt idx="34">
                    <c:v>10月28日</c:v>
                  </c:pt>
                  <c:pt idx="35">
                    <c:v>10月29日</c:v>
                  </c:pt>
                  <c:pt idx="36">
                    <c:v>10月30日</c:v>
                  </c:pt>
                  <c:pt idx="37">
                    <c:v>10月31日</c:v>
                  </c:pt>
                  <c:pt idx="38">
                    <c:v>11月1日</c:v>
                  </c:pt>
                  <c:pt idx="39">
                    <c:v>11月2日</c:v>
                  </c:pt>
                  <c:pt idx="40">
                    <c:v>11月3日</c:v>
                  </c:pt>
                  <c:pt idx="41">
                    <c:v>11月4日</c:v>
                  </c:pt>
                  <c:pt idx="42">
                    <c:v>11月5日</c:v>
                  </c:pt>
                  <c:pt idx="43">
                    <c:v>11月6日</c:v>
                  </c:pt>
                  <c:pt idx="44">
                    <c:v>11月7日</c:v>
                  </c:pt>
                  <c:pt idx="45">
                    <c:v>11月8日</c:v>
                  </c:pt>
                  <c:pt idx="46">
                    <c:v>11月9日</c:v>
                  </c:pt>
                  <c:pt idx="47">
                    <c:v>11月10日</c:v>
                  </c:pt>
                  <c:pt idx="48">
                    <c:v>11月11日</c:v>
                  </c:pt>
                  <c:pt idx="49">
                    <c:v>11月12日</c:v>
                  </c:pt>
                  <c:pt idx="50">
                    <c:v>11月13日</c:v>
                  </c:pt>
                  <c:pt idx="51">
                    <c:v>11月14日</c:v>
                  </c:pt>
                  <c:pt idx="52">
                    <c:v>11月15日</c:v>
                  </c:pt>
                  <c:pt idx="53">
                    <c:v>11月16日</c:v>
                  </c:pt>
                  <c:pt idx="54">
                    <c:v>11月17日</c:v>
                  </c:pt>
                  <c:pt idx="55">
                    <c:v>11月18日</c:v>
                  </c:pt>
                  <c:pt idx="56">
                    <c:v>11月19日</c:v>
                  </c:pt>
                  <c:pt idx="57">
                    <c:v>11月20日</c:v>
                  </c:pt>
                  <c:pt idx="58">
                    <c:v>11月21日</c:v>
                  </c:pt>
                  <c:pt idx="59">
                    <c:v>11月22日</c:v>
                  </c:pt>
                  <c:pt idx="60">
                    <c:v>11月23日</c:v>
                  </c:pt>
                  <c:pt idx="61">
                    <c:v>11月24日</c:v>
                  </c:pt>
                  <c:pt idx="62">
                    <c:v>11月25日</c:v>
                  </c:pt>
                  <c:pt idx="63">
                    <c:v>11月26日</c:v>
                  </c:pt>
                  <c:pt idx="64">
                    <c:v>11月27日</c:v>
                  </c:pt>
                  <c:pt idx="65">
                    <c:v>11月28日</c:v>
                  </c:pt>
                  <c:pt idx="66">
                    <c:v>11月29日</c:v>
                  </c:pt>
                  <c:pt idx="67">
                    <c:v>11月30日</c:v>
                  </c:pt>
                  <c:pt idx="68">
                    <c:v>12月1日</c:v>
                  </c:pt>
                  <c:pt idx="69">
                    <c:v>12月2日</c:v>
                  </c:pt>
                  <c:pt idx="70">
                    <c:v>12月3日</c:v>
                  </c:pt>
                  <c:pt idx="71">
                    <c:v>12月4日</c:v>
                  </c:pt>
                  <c:pt idx="72">
                    <c:v>12月5日</c:v>
                  </c:pt>
                  <c:pt idx="73">
                    <c:v>12月6日</c:v>
                  </c:pt>
                  <c:pt idx="74">
                    <c:v>12月7日</c:v>
                  </c:pt>
                  <c:pt idx="75">
                    <c:v>12月8日</c:v>
                  </c:pt>
                  <c:pt idx="76">
                    <c:v>12月9日</c:v>
                  </c:pt>
                  <c:pt idx="77">
                    <c:v>12月10日</c:v>
                  </c:pt>
                  <c:pt idx="78">
                    <c:v>12月11日</c:v>
                  </c:pt>
                  <c:pt idx="79">
                    <c:v>12月12日</c:v>
                  </c:pt>
                  <c:pt idx="80">
                    <c:v>12月13日</c:v>
                  </c:pt>
                  <c:pt idx="81">
                    <c:v>12月14日</c:v>
                  </c:pt>
                  <c:pt idx="82">
                    <c:v>12月15日</c:v>
                  </c:pt>
                  <c:pt idx="83">
                    <c:v>12月16日</c:v>
                  </c:pt>
                  <c:pt idx="84">
                    <c:v>12月17日</c:v>
                  </c:pt>
                  <c:pt idx="85">
                    <c:v>12月18日</c:v>
                  </c:pt>
                  <c:pt idx="86">
                    <c:v>12月19日</c:v>
                  </c:pt>
                  <c:pt idx="87">
                    <c:v>12月20日</c:v>
                  </c:pt>
                  <c:pt idx="88">
                    <c:v>12月21日</c:v>
                  </c:pt>
                  <c:pt idx="89">
                    <c:v>12月22日</c:v>
                  </c:pt>
                  <c:pt idx="90">
                    <c:v>12月23日</c:v>
                  </c:pt>
                  <c:pt idx="91">
                    <c:v>12月24日</c:v>
                  </c:pt>
                  <c:pt idx="92">
                    <c:v>12月25日</c:v>
                  </c:pt>
                  <c:pt idx="93">
                    <c:v>12月26日</c:v>
                  </c:pt>
                  <c:pt idx="94">
                    <c:v>12月27日</c:v>
                  </c:pt>
                  <c:pt idx="95">
                    <c:v>12月28日</c:v>
                  </c:pt>
                  <c:pt idx="96">
                    <c:v>12月29日</c:v>
                  </c:pt>
                  <c:pt idx="97">
                    <c:v>12月30日</c:v>
                  </c:pt>
                  <c:pt idx="98">
                    <c:v>12月31日</c:v>
                  </c:pt>
                  <c:pt idx="99">
                    <c:v>1月2日</c:v>
                  </c:pt>
                  <c:pt idx="100">
                    <c:v>1月3日</c:v>
                  </c:pt>
                  <c:pt idx="101">
                    <c:v>1月4日</c:v>
                  </c:pt>
                  <c:pt idx="102">
                    <c:v>1月5日</c:v>
                  </c:pt>
                  <c:pt idx="103">
                    <c:v>1月6日</c:v>
                  </c:pt>
                  <c:pt idx="104">
                    <c:v>1月7日</c:v>
                  </c:pt>
                  <c:pt idx="105">
                    <c:v>1月8日</c:v>
                  </c:pt>
                  <c:pt idx="106">
                    <c:v>1月9日</c:v>
                  </c:pt>
                  <c:pt idx="107">
                    <c:v>1月10日</c:v>
                  </c:pt>
                  <c:pt idx="108">
                    <c:v>1月11日</c:v>
                  </c:pt>
                  <c:pt idx="109">
                    <c:v>1月12日</c:v>
                  </c:pt>
                  <c:pt idx="110">
                    <c:v>1月13日</c:v>
                  </c:pt>
                  <c:pt idx="111">
                    <c:v>1月14日</c:v>
                  </c:pt>
                  <c:pt idx="112">
                    <c:v>1月15日</c:v>
                  </c:pt>
                  <c:pt idx="113">
                    <c:v>1月16日</c:v>
                  </c:pt>
                  <c:pt idx="114">
                    <c:v>1月17日</c:v>
                  </c:pt>
                  <c:pt idx="115">
                    <c:v>1月18日</c:v>
                  </c:pt>
                  <c:pt idx="116">
                    <c:v>1月19日</c:v>
                  </c:pt>
                  <c:pt idx="117">
                    <c:v>1月20日</c:v>
                  </c:pt>
                  <c:pt idx="118">
                    <c:v>1月21日</c:v>
                  </c:pt>
                  <c:pt idx="119">
                    <c:v>1月22日</c:v>
                  </c:pt>
                  <c:pt idx="120">
                    <c:v>1月23日</c:v>
                  </c:pt>
                  <c:pt idx="121">
                    <c:v>1月24日</c:v>
                  </c:pt>
                  <c:pt idx="122">
                    <c:v>1月25日</c:v>
                  </c:pt>
                  <c:pt idx="123">
                    <c:v>1月26日</c:v>
                  </c:pt>
                  <c:pt idx="124">
                    <c:v>1月27日</c:v>
                  </c:pt>
                  <c:pt idx="125">
                    <c:v>1月28日</c:v>
                  </c:pt>
                  <c:pt idx="126">
                    <c:v>1月29日</c:v>
                  </c:pt>
                  <c:pt idx="127">
                    <c:v>1月30日</c:v>
                  </c:pt>
                  <c:pt idx="128">
                    <c:v>1月31日</c:v>
                  </c:pt>
                  <c:pt idx="129">
                    <c:v>2月1日</c:v>
                  </c:pt>
                  <c:pt idx="130">
                    <c:v>2月2日</c:v>
                  </c:pt>
                  <c:pt idx="131">
                    <c:v>2月3日</c:v>
                  </c:pt>
                  <c:pt idx="132">
                    <c:v>2月4日</c:v>
                  </c:pt>
                  <c:pt idx="133">
                    <c:v>2月5日</c:v>
                  </c:pt>
                  <c:pt idx="134">
                    <c:v>2月6日</c:v>
                  </c:pt>
                  <c:pt idx="135">
                    <c:v>2月7日</c:v>
                  </c:pt>
                  <c:pt idx="136">
                    <c:v>2月8日</c:v>
                  </c:pt>
                  <c:pt idx="137">
                    <c:v>2月9日</c:v>
                  </c:pt>
                  <c:pt idx="138">
                    <c:v>2月10日</c:v>
                  </c:pt>
                  <c:pt idx="139">
                    <c:v>2月11日</c:v>
                  </c:pt>
                  <c:pt idx="140">
                    <c:v>2月12日</c:v>
                  </c:pt>
                  <c:pt idx="141">
                    <c:v>2月13日</c:v>
                  </c:pt>
                  <c:pt idx="142">
                    <c:v>2月14日</c:v>
                  </c:pt>
                  <c:pt idx="143">
                    <c:v>2月15日</c:v>
                  </c:pt>
                  <c:pt idx="144">
                    <c:v>2月16日</c:v>
                  </c:pt>
                  <c:pt idx="145">
                    <c:v>2月17日</c:v>
                  </c:pt>
                  <c:pt idx="146">
                    <c:v>2月18日</c:v>
                  </c:pt>
                  <c:pt idx="147">
                    <c:v>2月19日</c:v>
                  </c:pt>
                  <c:pt idx="148">
                    <c:v>2月20日</c:v>
                  </c:pt>
                  <c:pt idx="149">
                    <c:v>2月21日</c:v>
                  </c:pt>
                  <c:pt idx="150">
                    <c:v>2月22日</c:v>
                  </c:pt>
                  <c:pt idx="151">
                    <c:v>2月23日</c:v>
                  </c:pt>
                  <c:pt idx="152">
                    <c:v>2月24日</c:v>
                  </c:pt>
                  <c:pt idx="153">
                    <c:v>2月25日</c:v>
                  </c:pt>
                  <c:pt idx="154">
                    <c:v>2月26日</c:v>
                  </c:pt>
                  <c:pt idx="155">
                    <c:v>2月27日</c:v>
                  </c:pt>
                  <c:pt idx="156">
                    <c:v>2月28日</c:v>
                  </c:pt>
                  <c:pt idx="157">
                    <c:v>2月29日</c:v>
                  </c:pt>
                  <c:pt idx="158">
                    <c:v>3月1日</c:v>
                  </c:pt>
                  <c:pt idx="159">
                    <c:v>3月2日</c:v>
                  </c:pt>
                  <c:pt idx="160">
                    <c:v>3月3日</c:v>
                  </c:pt>
                  <c:pt idx="161">
                    <c:v>3月4日</c:v>
                  </c:pt>
                  <c:pt idx="162">
                    <c:v>3月5日</c:v>
                  </c:pt>
                  <c:pt idx="163">
                    <c:v>3月6日</c:v>
                  </c:pt>
                  <c:pt idx="164">
                    <c:v>3月7日</c:v>
                  </c:pt>
                  <c:pt idx="165">
                    <c:v>3月8日</c:v>
                  </c:pt>
                  <c:pt idx="166">
                    <c:v>3月9日</c:v>
                  </c:pt>
                  <c:pt idx="167">
                    <c:v>3月10日</c:v>
                  </c:pt>
                  <c:pt idx="168">
                    <c:v>3月11日</c:v>
                  </c:pt>
                  <c:pt idx="169">
                    <c:v>3月12日</c:v>
                  </c:pt>
                  <c:pt idx="170">
                    <c:v>3月13日</c:v>
                  </c:pt>
                  <c:pt idx="171">
                    <c:v>3月14日</c:v>
                  </c:pt>
                  <c:pt idx="172">
                    <c:v>3月15日</c:v>
                  </c:pt>
                  <c:pt idx="173">
                    <c:v>3月16日</c:v>
                  </c:pt>
                  <c:pt idx="174">
                    <c:v>3月17日</c:v>
                  </c:pt>
                  <c:pt idx="175">
                    <c:v>3月18日</c:v>
                  </c:pt>
                  <c:pt idx="176">
                    <c:v>3月19日</c:v>
                  </c:pt>
                  <c:pt idx="177">
                    <c:v>3月20日</c:v>
                  </c:pt>
                  <c:pt idx="178">
                    <c:v>3月21日</c:v>
                  </c:pt>
                  <c:pt idx="179">
                    <c:v>3月22日</c:v>
                  </c:pt>
                  <c:pt idx="180">
                    <c:v>3月23日</c:v>
                  </c:pt>
                  <c:pt idx="181">
                    <c:v>3月24日</c:v>
                  </c:pt>
                  <c:pt idx="182">
                    <c:v>3月25日</c:v>
                  </c:pt>
                  <c:pt idx="183">
                    <c:v>3月26日</c:v>
                  </c:pt>
                  <c:pt idx="184">
                    <c:v>3月27日</c:v>
                  </c:pt>
                  <c:pt idx="185">
                    <c:v>3月28日</c:v>
                  </c:pt>
                  <c:pt idx="186">
                    <c:v>3月29日</c:v>
                  </c:pt>
                  <c:pt idx="187">
                    <c:v>3月30日</c:v>
                  </c:pt>
                  <c:pt idx="188">
                    <c:v>3月31日</c:v>
                  </c:pt>
                  <c:pt idx="189">
                    <c:v>4月1日</c:v>
                  </c:pt>
                  <c:pt idx="190">
                    <c:v>4月2日</c:v>
                  </c:pt>
                  <c:pt idx="191">
                    <c:v>4月3日</c:v>
                  </c:pt>
                  <c:pt idx="192">
                    <c:v>4月4日</c:v>
                  </c:pt>
                  <c:pt idx="193">
                    <c:v>4月6日</c:v>
                  </c:pt>
                  <c:pt idx="194">
                    <c:v>4月7日</c:v>
                  </c:pt>
                  <c:pt idx="195">
                    <c:v>4月8日</c:v>
                  </c:pt>
                  <c:pt idx="196">
                    <c:v>4月9日</c:v>
                  </c:pt>
                  <c:pt idx="197">
                    <c:v>4月10日</c:v>
                  </c:pt>
                  <c:pt idx="198">
                    <c:v>4月11日</c:v>
                  </c:pt>
                  <c:pt idx="199">
                    <c:v>4月12日</c:v>
                  </c:pt>
                  <c:pt idx="200">
                    <c:v>4月13日</c:v>
                  </c:pt>
                  <c:pt idx="201">
                    <c:v>4月14日</c:v>
                  </c:pt>
                  <c:pt idx="202">
                    <c:v>4月15日</c:v>
                  </c:pt>
                  <c:pt idx="203">
                    <c:v>4月16日</c:v>
                  </c:pt>
                  <c:pt idx="204">
                    <c:v>4月17日</c:v>
                  </c:pt>
                  <c:pt idx="205">
                    <c:v>4月18日</c:v>
                  </c:pt>
                  <c:pt idx="206">
                    <c:v>4月19日</c:v>
                  </c:pt>
                  <c:pt idx="207">
                    <c:v>4月20日</c:v>
                  </c:pt>
                  <c:pt idx="208">
                    <c:v>4月21日</c:v>
                  </c:pt>
                  <c:pt idx="209">
                    <c:v>4月22日</c:v>
                  </c:pt>
                  <c:pt idx="210">
                    <c:v>4月23日</c:v>
                  </c:pt>
                  <c:pt idx="211">
                    <c:v>4月24日</c:v>
                  </c:pt>
                  <c:pt idx="212">
                    <c:v>4月25日</c:v>
                  </c:pt>
                  <c:pt idx="213">
                    <c:v>4月26日</c:v>
                  </c:pt>
                  <c:pt idx="214">
                    <c:v>4月27日</c:v>
                  </c:pt>
                  <c:pt idx="215">
                    <c:v>4月28日</c:v>
                  </c:pt>
                  <c:pt idx="216">
                    <c:v>4月29日</c:v>
                  </c:pt>
                  <c:pt idx="217">
                    <c:v>4月30日</c:v>
                  </c:pt>
                  <c:pt idx="218">
                    <c:v>5月2日</c:v>
                  </c:pt>
                  <c:pt idx="219">
                    <c:v>5月3日</c:v>
                  </c:pt>
                  <c:pt idx="220">
                    <c:v>5月4日</c:v>
                  </c:pt>
                  <c:pt idx="221">
                    <c:v>5月5日</c:v>
                  </c:pt>
                  <c:pt idx="222">
                    <c:v>5月6日</c:v>
                  </c:pt>
                  <c:pt idx="223">
                    <c:v>5月7日</c:v>
                  </c:pt>
                  <c:pt idx="224">
                    <c:v>5月8日</c:v>
                  </c:pt>
                  <c:pt idx="225">
                    <c:v>5月9日</c:v>
                  </c:pt>
                  <c:pt idx="226">
                    <c:v>5月10日</c:v>
                  </c:pt>
                  <c:pt idx="227">
                    <c:v>5月11日</c:v>
                  </c:pt>
                  <c:pt idx="228">
                    <c:v>5月12日</c:v>
                  </c:pt>
                  <c:pt idx="229">
                    <c:v>5月13日</c:v>
                  </c:pt>
                  <c:pt idx="230">
                    <c:v>5月14日</c:v>
                  </c:pt>
                  <c:pt idx="231">
                    <c:v>5月15日</c:v>
                  </c:pt>
                </c:lvl>
                <c:lvl>
                  <c:pt idx="0">
                    <c:v>9月</c:v>
                  </c:pt>
                  <c:pt idx="14">
                    <c:v>10月</c:v>
                  </c:pt>
                  <c:pt idx="38">
                    <c:v>11月</c:v>
                  </c:pt>
                  <c:pt idx="68">
                    <c:v>12月</c:v>
                  </c:pt>
                  <c:pt idx="99">
                    <c:v>1月</c:v>
                  </c:pt>
                  <c:pt idx="129">
                    <c:v>2月</c:v>
                  </c:pt>
                  <c:pt idx="158">
                    <c:v>3月</c:v>
                  </c:pt>
                  <c:pt idx="189">
                    <c:v>4月</c:v>
                  </c:pt>
                  <c:pt idx="218">
                    <c:v>5月</c:v>
                  </c:pt>
                </c:lvl>
              </c:multiLvlStrCache>
            </c:multiLvlStrRef>
          </c:cat>
          <c:val>
            <c:numRef>
              <c:f>[油脂现货价量.xlsx]棕榈油!$AZ$3:$AZ$244</c:f>
              <c:numCache>
                <c:formatCode>General</c:formatCode>
                <c:ptCount val="232"/>
                <c:pt idx="1" c:formatCode="0_ ">
                  <c:v>100</c:v>
                </c:pt>
                <c:pt idx="2" c:formatCode="0_ ">
                  <c:v>48</c:v>
                </c:pt>
                <c:pt idx="3" c:formatCode="0_ ">
                  <c:v>90</c:v>
                </c:pt>
                <c:pt idx="4" c:formatCode="0_ ">
                  <c:v>62</c:v>
                </c:pt>
                <c:pt idx="5" c:formatCode="0_ ">
                  <c:v>88</c:v>
                </c:pt>
                <c:pt idx="8" c:formatCode="0_ ">
                  <c:v>100</c:v>
                </c:pt>
                <c:pt idx="9" c:formatCode="0_ ">
                  <c:v>118</c:v>
                </c:pt>
                <c:pt idx="10" c:formatCode="0_ ">
                  <c:v>132</c:v>
                </c:pt>
                <c:pt idx="11" c:formatCode="0_ ">
                  <c:v>200</c:v>
                </c:pt>
                <c:pt idx="15" c:formatCode="0_ ">
                  <c:v>96</c:v>
                </c:pt>
                <c:pt idx="16" c:formatCode="0_ ">
                  <c:v>110</c:v>
                </c:pt>
                <c:pt idx="17" c:formatCode="0_ ">
                  <c:v>170</c:v>
                </c:pt>
                <c:pt idx="18" c:formatCode="0_ ">
                  <c:v>182</c:v>
                </c:pt>
                <c:pt idx="19" c:formatCode="0_ ">
                  <c:v>218</c:v>
                </c:pt>
                <c:pt idx="22" c:formatCode="0_ ">
                  <c:v>222</c:v>
                </c:pt>
                <c:pt idx="23" c:formatCode="0_ ">
                  <c:v>252</c:v>
                </c:pt>
                <c:pt idx="24" c:formatCode="0_ ">
                  <c:v>248</c:v>
                </c:pt>
                <c:pt idx="25" c:formatCode="0_ ">
                  <c:v>216</c:v>
                </c:pt>
                <c:pt idx="26" c:formatCode="0_ ">
                  <c:v>186</c:v>
                </c:pt>
                <c:pt idx="29" c:formatCode="0_ ">
                  <c:v>158</c:v>
                </c:pt>
                <c:pt idx="30" c:formatCode="0_ ">
                  <c:v>112</c:v>
                </c:pt>
                <c:pt idx="31" c:formatCode="0_ ">
                  <c:v>124</c:v>
                </c:pt>
                <c:pt idx="32" c:formatCode="0_ ">
                  <c:v>192</c:v>
                </c:pt>
                <c:pt idx="33" c:formatCode="0_ ">
                  <c:v>184</c:v>
                </c:pt>
                <c:pt idx="36" c:formatCode="0_ ">
                  <c:v>176</c:v>
                </c:pt>
                <c:pt idx="37" c:formatCode="0_ ">
                  <c:v>138</c:v>
                </c:pt>
                <c:pt idx="38" c:formatCode="0_ ">
                  <c:v>154</c:v>
                </c:pt>
                <c:pt idx="39" c:formatCode="0_ ">
                  <c:v>220</c:v>
                </c:pt>
                <c:pt idx="40" c:formatCode="0_ ">
                  <c:v>214</c:v>
                </c:pt>
                <c:pt idx="43" c:formatCode="0_ ">
                  <c:v>226</c:v>
                </c:pt>
                <c:pt idx="44" c:formatCode="0_ ">
                  <c:v>224</c:v>
                </c:pt>
                <c:pt idx="45" c:formatCode="0_ ">
                  <c:v>226</c:v>
                </c:pt>
                <c:pt idx="46" c:formatCode="0_ ">
                  <c:v>198</c:v>
                </c:pt>
                <c:pt idx="47" c:formatCode="0_ ">
                  <c:v>226</c:v>
                </c:pt>
                <c:pt idx="50" c:formatCode="0_ ">
                  <c:v>216</c:v>
                </c:pt>
                <c:pt idx="51" c:formatCode="0_ ">
                  <c:v>226</c:v>
                </c:pt>
                <c:pt idx="52" c:formatCode="0_ ">
                  <c:v>254</c:v>
                </c:pt>
                <c:pt idx="53" c:formatCode="0_ ">
                  <c:v>266</c:v>
                </c:pt>
                <c:pt idx="54" c:formatCode="0_ ">
                  <c:v>278</c:v>
                </c:pt>
                <c:pt idx="57" c:formatCode="0_ ">
                  <c:v>248</c:v>
                </c:pt>
                <c:pt idx="58" c:formatCode="0_ ">
                  <c:v>226</c:v>
                </c:pt>
                <c:pt idx="59" c:formatCode="0_ ">
                  <c:v>224</c:v>
                </c:pt>
                <c:pt idx="60" c:formatCode="0_ ">
                  <c:v>242</c:v>
                </c:pt>
                <c:pt idx="61" c:formatCode="0_ ">
                  <c:v>196</c:v>
                </c:pt>
                <c:pt idx="64" c:formatCode="0_ ">
                  <c:v>208</c:v>
                </c:pt>
                <c:pt idx="65" c:formatCode="0_ ">
                  <c:v>208</c:v>
                </c:pt>
                <c:pt idx="66" c:formatCode="0_ ">
                  <c:v>166</c:v>
                </c:pt>
                <c:pt idx="67" c:formatCode="0_ ">
                  <c:v>190</c:v>
                </c:pt>
                <c:pt idx="68" c:formatCode="0_ ">
                  <c:v>178</c:v>
                </c:pt>
                <c:pt idx="71" c:formatCode="0_ ">
                  <c:v>178</c:v>
                </c:pt>
                <c:pt idx="72" c:formatCode="0_ ">
                  <c:v>150</c:v>
                </c:pt>
                <c:pt idx="73" c:formatCode="0_ ">
                  <c:v>120</c:v>
                </c:pt>
                <c:pt idx="74" c:formatCode="0_ ">
                  <c:v>120</c:v>
                </c:pt>
                <c:pt idx="75" c:formatCode="0_ ">
                  <c:v>128</c:v>
                </c:pt>
                <c:pt idx="78" c:formatCode="0_ ">
                  <c:v>124</c:v>
                </c:pt>
                <c:pt idx="79" c:formatCode="0_ ">
                  <c:v>130</c:v>
                </c:pt>
                <c:pt idx="80" c:formatCode="0_ ">
                  <c:v>106</c:v>
                </c:pt>
                <c:pt idx="81" c:formatCode="0_ ">
                  <c:v>102</c:v>
                </c:pt>
                <c:pt idx="82" c:formatCode="0_ ">
                  <c:v>122</c:v>
                </c:pt>
                <c:pt idx="85" c:formatCode="0_ ">
                  <c:v>150</c:v>
                </c:pt>
                <c:pt idx="86" c:formatCode="0_ ">
                  <c:v>146</c:v>
                </c:pt>
                <c:pt idx="87" c:formatCode="0_ ">
                  <c:v>154</c:v>
                </c:pt>
                <c:pt idx="88" c:formatCode="0_ ">
                  <c:v>172</c:v>
                </c:pt>
                <c:pt idx="89" c:formatCode="0_ ">
                  <c:v>150</c:v>
                </c:pt>
                <c:pt idx="92" c:formatCode="0_ ">
                  <c:v>152</c:v>
                </c:pt>
                <c:pt idx="93" c:formatCode="0_ ">
                  <c:v>158</c:v>
                </c:pt>
                <c:pt idx="94" c:formatCode="0_ ">
                  <c:v>156</c:v>
                </c:pt>
                <c:pt idx="95" c:formatCode="0_ ">
                  <c:v>146</c:v>
                </c:pt>
                <c:pt idx="96" c:formatCode="0_ ">
                  <c:v>120</c:v>
                </c:pt>
                <c:pt idx="99" c:formatCode="0_ ">
                  <c:v>132</c:v>
                </c:pt>
                <c:pt idx="100" c:formatCode="0_ ">
                  <c:v>124</c:v>
                </c:pt>
                <c:pt idx="101" c:formatCode="0_ ">
                  <c:v>138</c:v>
                </c:pt>
                <c:pt idx="102" c:formatCode="0_ ">
                  <c:v>168</c:v>
                </c:pt>
                <c:pt idx="105" c:formatCode="0_ ">
                  <c:v>174</c:v>
                </c:pt>
                <c:pt idx="106" c:formatCode="0_ ">
                  <c:v>178</c:v>
                </c:pt>
                <c:pt idx="107" c:formatCode="0_ ">
                  <c:v>216</c:v>
                </c:pt>
                <c:pt idx="108" c:formatCode="0_ ">
                  <c:v>238</c:v>
                </c:pt>
                <c:pt idx="109" c:formatCode="0_ ">
                  <c:v>346</c:v>
                </c:pt>
                <c:pt idx="112" c:formatCode="0_ ">
                  <c:v>372</c:v>
                </c:pt>
                <c:pt idx="113" c:formatCode="0_ ">
                  <c:v>464</c:v>
                </c:pt>
                <c:pt idx="114" c:formatCode="0_ ">
                  <c:v>390</c:v>
                </c:pt>
                <c:pt idx="115" c:formatCode="0_ ">
                  <c:v>444</c:v>
                </c:pt>
                <c:pt idx="116" c:formatCode="0_ ">
                  <c:v>464</c:v>
                </c:pt>
                <c:pt idx="119" c:formatCode="0_ ">
                  <c:v>458</c:v>
                </c:pt>
                <c:pt idx="120" c:formatCode="0_ ">
                  <c:v>412</c:v>
                </c:pt>
                <c:pt idx="121" c:formatCode="0_ ">
                  <c:v>396</c:v>
                </c:pt>
                <c:pt idx="122" c:formatCode="0_ ">
                  <c:v>422</c:v>
                </c:pt>
                <c:pt idx="123" c:formatCode="0_ ">
                  <c:v>436</c:v>
                </c:pt>
                <c:pt idx="126" c:formatCode="0_ ">
                  <c:v>424</c:v>
                </c:pt>
                <c:pt idx="127" c:formatCode="0_ ">
                  <c:v>400</c:v>
                </c:pt>
                <c:pt idx="128" c:formatCode="0_ ">
                  <c:v>372</c:v>
                </c:pt>
                <c:pt idx="129" c:formatCode="0_ ">
                  <c:v>378</c:v>
                </c:pt>
                <c:pt idx="130" c:formatCode="0_ ">
                  <c:v>352</c:v>
                </c:pt>
                <c:pt idx="133" c:formatCode="0_ ">
                  <c:v>364</c:v>
                </c:pt>
                <c:pt idx="134" c:formatCode="0_ ">
                  <c:v>378</c:v>
                </c:pt>
                <c:pt idx="135" c:formatCode="0_ ">
                  <c:v>386</c:v>
                </c:pt>
                <c:pt idx="136" c:formatCode="0_ ">
                  <c:v>422</c:v>
                </c:pt>
                <c:pt idx="147" c:formatCode="0_ ">
                  <c:v>428</c:v>
                </c:pt>
                <c:pt idx="148" c:formatCode="0_ ">
                  <c:v>446</c:v>
                </c:pt>
                <c:pt idx="149" c:formatCode="0_ ">
                  <c:v>494</c:v>
                </c:pt>
                <c:pt idx="150" c:formatCode="0_ ">
                  <c:v>446</c:v>
                </c:pt>
                <c:pt idx="151" c:formatCode="0_ ">
                  <c:v>448</c:v>
                </c:pt>
                <c:pt idx="154" c:formatCode="0_ ">
                  <c:v>460</c:v>
                </c:pt>
                <c:pt idx="155" c:formatCode="0_ ">
                  <c:v>#N/A</c:v>
                </c:pt>
                <c:pt idx="156" c:formatCode="0_ ">
                  <c:v>#N/A</c:v>
                </c:pt>
                <c:pt idx="157" c:formatCode="0_ ">
                  <c:v>#N/A</c:v>
                </c:pt>
                <c:pt idx="158" c:formatCode="0_ ">
                  <c:v>#N/A</c:v>
                </c:pt>
                <c:pt idx="161" c:formatCode="0_ ">
                  <c:v>#N/A</c:v>
                </c:pt>
                <c:pt idx="162" c:formatCode="0_ ">
                  <c:v>#N/A</c:v>
                </c:pt>
                <c:pt idx="163" c:formatCode="0_ ">
                  <c:v>#N/A</c:v>
                </c:pt>
                <c:pt idx="164" c:formatCode="0_ ">
                  <c:v>#N/A</c:v>
                </c:pt>
                <c:pt idx="165" c:formatCode="0_ ">
                  <c:v>#N/A</c:v>
                </c:pt>
                <c:pt idx="168" c:formatCode="0_ ">
                  <c:v>#N/A</c:v>
                </c:pt>
                <c:pt idx="169" c:formatCode="0_ ">
                  <c:v>#N/A</c:v>
                </c:pt>
                <c:pt idx="170" c:formatCode="0_ ">
                  <c:v>#N/A</c:v>
                </c:pt>
                <c:pt idx="171" c:formatCode="0_ ">
                  <c:v>#N/A</c:v>
                </c:pt>
                <c:pt idx="172" c:formatCode="0_ ">
                  <c:v>#N/A</c:v>
                </c:pt>
                <c:pt idx="175" c:formatCode="0_ ">
                  <c:v>#N/A</c:v>
                </c:pt>
                <c:pt idx="176" c:formatCode="0_ ">
                  <c:v>#N/A</c:v>
                </c:pt>
                <c:pt idx="177" c:formatCode="0_ ">
                  <c:v>#N/A</c:v>
                </c:pt>
                <c:pt idx="178" c:formatCode="0_ ">
                  <c:v>#N/A</c:v>
                </c:pt>
                <c:pt idx="179" c:formatCode="0_ ">
                  <c:v>#N/A</c:v>
                </c:pt>
                <c:pt idx="182" c:formatCode="0_ ">
                  <c:v>#N/A</c:v>
                </c:pt>
                <c:pt idx="183" c:formatCode="0_ ">
                  <c:v>#N/A</c:v>
                </c:pt>
                <c:pt idx="184" c:formatCode="0_ ">
                  <c:v>#N/A</c:v>
                </c:pt>
                <c:pt idx="185" c:formatCode="0_ ">
                  <c:v>#N/A</c:v>
                </c:pt>
                <c:pt idx="186" c:formatCode="0_ ">
                  <c:v>#N/A</c:v>
                </c:pt>
                <c:pt idx="189" c:formatCode="0_ ">
                  <c:v>#N/A</c:v>
                </c:pt>
                <c:pt idx="190" c:formatCode="0_ ">
                  <c:v>#N/A</c:v>
                </c:pt>
              </c:numCache>
            </c:numRef>
          </c:val>
          <c:smooth val="0"/>
        </c:ser>
        <c:dLbls>
          <c:showLegendKey val="0"/>
          <c:showVal val="0"/>
          <c:showCatName val="0"/>
          <c:showSerName val="0"/>
          <c:showPercent val="0"/>
          <c:showBubbleSize val="0"/>
        </c:dLbls>
        <c:marker val="0"/>
        <c:smooth val="0"/>
        <c:axId val="39594013"/>
        <c:axId val="829418974"/>
      </c:lineChart>
      <c:catAx>
        <c:axId val="39594013"/>
        <c:scaling>
          <c:orientation val="minMax"/>
        </c:scaling>
        <c:delete val="0"/>
        <c:axPos val="b"/>
        <c:majorTickMark val="none"/>
        <c:minorTickMark val="none"/>
        <c:tickLblPos val="low"/>
        <c:spPr>
          <a:noFill/>
          <a:ln w="9525" cap="flat" cmpd="sng" algn="ctr">
            <a:solidFill>
              <a:sysClr val="windowText" lastClr="000000">
                <a:lumMod val="15000"/>
                <a:lumOff val="85000"/>
              </a:sysClr>
            </a:solidFill>
            <a:round/>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829418974"/>
        <c:crosses val="autoZero"/>
        <c:auto val="1"/>
        <c:lblAlgn val="ctr"/>
        <c:lblOffset val="100"/>
        <c:noMultiLvlLbl val="0"/>
      </c:catAx>
      <c:valAx>
        <c:axId val="829418974"/>
        <c:scaling>
          <c:orientation val="minMax"/>
        </c:scaling>
        <c:delete val="0"/>
        <c:axPos val="l"/>
        <c:majorGridlines>
          <c:spPr>
            <a:ln w="9525" cap="flat" cmpd="sng" algn="ctr">
              <a:solidFill>
                <a:sysClr val="windowText" lastClr="000000">
                  <a:lumMod val="15000"/>
                  <a:lumOff val="85000"/>
                </a:sys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39594013"/>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span"/>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[油脂现货价量.xlsx]豆油!数据透视表4</c:name>
    <c:fmtId val="-1"/>
  </c:pivotSource>
  <c:chart>
    <c:title>
      <c:tx>
        <c:rich>
          <a:bodyPr rot="0" spcFirstLastPara="0" vertOverflow="ellipsis" vert="horz" wrap="square" anchor="ctr" anchorCtr="1"/>
          <a:lstStyle/>
          <a:p>
            <a:pPr defTabSz="914400">
              <a:defRPr lang="zh-CN" sz="1400" b="0" i="0" u="none" strike="noStrike" kern="1200" spc="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r>
              <a:rPr lang="en-US" altLang="zh-CN"/>
              <a:t>YP05</a:t>
            </a:r>
            <a:endParaRPr lang="en-US" altLang="zh-CN"/>
          </a:p>
        </c:rich>
      </c:tx>
      <c:layout/>
      <c:overlay val="0"/>
      <c:spPr>
        <a:noFill/>
        <a:ln>
          <a:noFill/>
        </a:ln>
        <a:effectLst/>
      </c:spPr>
    </c:title>
    <c:autoTitleDeleted val="0"/>
    <c:plotArea>
      <c:layout/>
      <c:lineChart>
        <c:grouping val="standard"/>
        <c:varyColors val="0"/>
        <c:ser>
          <c:idx val="0"/>
          <c:order val="0"/>
          <c:tx>
            <c:strRef>
              <c:f>[油脂现货价量.xlsx]豆油!$BC$1:$BC$2</c:f>
              <c:strCache>
                <c:ptCount val="1"/>
                <c:pt idx="0">
                  <c:v>Y1905</c:v>
                </c:pt>
              </c:strCache>
            </c:strRef>
          </c:tx>
          <c:spPr>
            <a:ln w="28575" cap="rnd">
              <a:solidFill>
                <a:srgbClr val="5B9BD5"/>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[油脂现货价量.xlsx]豆油!$BC$3:$BC$326</c:f>
              <c:numCache>
                <c:formatCode>General</c:formatCode>
                <c:ptCount val="323"/>
                <c:pt idx="1" c:formatCode="0_ ">
                  <c:v>752</c:v>
                </c:pt>
                <c:pt idx="2" c:formatCode="0_ ">
                  <c:v>734</c:v>
                </c:pt>
                <c:pt idx="3" c:formatCode="0_ ">
                  <c:v>728</c:v>
                </c:pt>
                <c:pt idx="4" c:formatCode="0_ ">
                  <c:v>722</c:v>
                </c:pt>
                <c:pt idx="5" c:formatCode="0_ ">
                  <c:v>722</c:v>
                </c:pt>
                <c:pt idx="8" c:formatCode="0_ ">
                  <c:v>756</c:v>
                </c:pt>
                <c:pt idx="9" c:formatCode="0_ ">
                  <c:v>786</c:v>
                </c:pt>
                <c:pt idx="10" c:formatCode="0_ ">
                  <c:v>802</c:v>
                </c:pt>
                <c:pt idx="11" c:formatCode="0_ ">
                  <c:v>782</c:v>
                </c:pt>
                <c:pt idx="12" c:formatCode="0_ ">
                  <c:v>780</c:v>
                </c:pt>
                <c:pt idx="15" c:formatCode="0_ ">
                  <c:v>788</c:v>
                </c:pt>
                <c:pt idx="16" c:formatCode="0_ ">
                  <c:v>806</c:v>
                </c:pt>
                <c:pt idx="17" c:formatCode="0_ ">
                  <c:v>802</c:v>
                </c:pt>
                <c:pt idx="18" c:formatCode="0_ ">
                  <c:v>816</c:v>
                </c:pt>
                <c:pt idx="19" c:formatCode="0_ ">
                  <c:v>786</c:v>
                </c:pt>
                <c:pt idx="22" c:formatCode="0_ ">
                  <c:v>796</c:v>
                </c:pt>
                <c:pt idx="23" c:formatCode="0_ ">
                  <c:v>804</c:v>
                </c:pt>
                <c:pt idx="24" c:formatCode="0_ ">
                  <c:v>808</c:v>
                </c:pt>
                <c:pt idx="25" c:formatCode="0_ ">
                  <c:v>846</c:v>
                </c:pt>
                <c:pt idx="26" c:formatCode="0_ ">
                  <c:v>832</c:v>
                </c:pt>
                <c:pt idx="30" c:formatCode="0_ ">
                  <c:v>866</c:v>
                </c:pt>
                <c:pt idx="31" c:formatCode="0_ ">
                  <c:v>868</c:v>
                </c:pt>
                <c:pt idx="32" c:formatCode="0_ ">
                  <c:v>832</c:v>
                </c:pt>
                <c:pt idx="33" c:formatCode="0_ ">
                  <c:v>824</c:v>
                </c:pt>
                <c:pt idx="36" c:formatCode="0_ ">
                  <c:v>804</c:v>
                </c:pt>
                <c:pt idx="37" c:formatCode="0_ ">
                  <c:v>788</c:v>
                </c:pt>
                <c:pt idx="38" c:formatCode="0_ ">
                  <c:v>788</c:v>
                </c:pt>
                <c:pt idx="39" c:formatCode="0_ ">
                  <c:v>734</c:v>
                </c:pt>
                <c:pt idx="40" c:formatCode="0_ ">
                  <c:v>716</c:v>
                </c:pt>
                <c:pt idx="43" c:formatCode="0_ ">
                  <c:v>710</c:v>
                </c:pt>
                <c:pt idx="44" c:formatCode="0_ ">
                  <c:v>706</c:v>
                </c:pt>
                <c:pt idx="45" c:formatCode="0_ ">
                  <c:v>702</c:v>
                </c:pt>
                <c:pt idx="46" c:formatCode="0_ ">
                  <c:v>708</c:v>
                </c:pt>
                <c:pt idx="47" c:formatCode="0_ ">
                  <c:v>732</c:v>
                </c:pt>
                <c:pt idx="50" c:formatCode="0_ ">
                  <c:v>734</c:v>
                </c:pt>
                <c:pt idx="51" c:formatCode="0_ ">
                  <c:v>732</c:v>
                </c:pt>
                <c:pt idx="52" c:formatCode="0_ ">
                  <c:v>760</c:v>
                </c:pt>
                <c:pt idx="53" c:formatCode="0_ ">
                  <c:v>780</c:v>
                </c:pt>
                <c:pt idx="54" c:formatCode="0_ ">
                  <c:v>788</c:v>
                </c:pt>
                <c:pt idx="57" c:formatCode="0_ ">
                  <c:v>774</c:v>
                </c:pt>
                <c:pt idx="58" c:formatCode="0_ ">
                  <c:v>798</c:v>
                </c:pt>
                <c:pt idx="59" c:formatCode="0_ ">
                  <c:v>784</c:v>
                </c:pt>
                <c:pt idx="60" c:formatCode="0_ ">
                  <c:v>774</c:v>
                </c:pt>
                <c:pt idx="61" c:formatCode="0_ ">
                  <c:v>792</c:v>
                </c:pt>
                <c:pt idx="64" c:formatCode="0_ ">
                  <c:v>788</c:v>
                </c:pt>
                <c:pt idx="65" c:formatCode="0_ ">
                  <c:v>774</c:v>
                </c:pt>
                <c:pt idx="66" c:formatCode="0_ ">
                  <c:v>776</c:v>
                </c:pt>
                <c:pt idx="67" c:formatCode="0_ ">
                  <c:v>786</c:v>
                </c:pt>
                <c:pt idx="68" c:formatCode="0_ ">
                  <c:v>766</c:v>
                </c:pt>
                <c:pt idx="71" c:formatCode="0_ ">
                  <c:v>786</c:v>
                </c:pt>
                <c:pt idx="72" c:formatCode="0_ ">
                  <c:v>810</c:v>
                </c:pt>
                <c:pt idx="73" c:formatCode="0_ ">
                  <c:v>792</c:v>
                </c:pt>
                <c:pt idx="74" c:formatCode="0_ ">
                  <c:v>770</c:v>
                </c:pt>
                <c:pt idx="75" c:formatCode="0_ ">
                  <c:v>786</c:v>
                </c:pt>
                <c:pt idx="78" c:formatCode="0_ ">
                  <c:v>806</c:v>
                </c:pt>
                <c:pt idx="79" c:formatCode="0_ ">
                  <c:v>802</c:v>
                </c:pt>
                <c:pt idx="80" c:formatCode="0_ ">
                  <c:v>804</c:v>
                </c:pt>
                <c:pt idx="81" c:formatCode="0_ ">
                  <c:v>792</c:v>
                </c:pt>
                <c:pt idx="82" c:formatCode="0_ ">
                  <c:v>764</c:v>
                </c:pt>
                <c:pt idx="85" c:formatCode="0_ ">
                  <c:v>750</c:v>
                </c:pt>
                <c:pt idx="86" c:formatCode="0_ ">
                  <c:v>786</c:v>
                </c:pt>
                <c:pt idx="87" c:formatCode="0_ ">
                  <c:v>804</c:v>
                </c:pt>
                <c:pt idx="88" c:formatCode="0_ ">
                  <c:v>804</c:v>
                </c:pt>
                <c:pt idx="89" c:formatCode="0_ ">
                  <c:v>800</c:v>
                </c:pt>
                <c:pt idx="92" c:formatCode="0_ ">
                  <c:v>782</c:v>
                </c:pt>
                <c:pt idx="93" c:formatCode="0_ ">
                  <c:v>794</c:v>
                </c:pt>
                <c:pt idx="94" c:formatCode="0_ ">
                  <c:v>764</c:v>
                </c:pt>
                <c:pt idx="95" c:formatCode="0_ ">
                  <c:v>774</c:v>
                </c:pt>
                <c:pt idx="96" c:formatCode="0_ ">
                  <c:v>768</c:v>
                </c:pt>
                <c:pt idx="99" c:formatCode="0_ ">
                  <c:v>784</c:v>
                </c:pt>
                <c:pt idx="100" c:formatCode="0_ ">
                  <c:v>766</c:v>
                </c:pt>
                <c:pt idx="101" c:formatCode="0_ ">
                  <c:v>758</c:v>
                </c:pt>
                <c:pt idx="102" c:formatCode="0_ ">
                  <c:v>756</c:v>
                </c:pt>
                <c:pt idx="103" c:formatCode="0_ ">
                  <c:v>730</c:v>
                </c:pt>
                <c:pt idx="106" c:formatCode="0_ ">
                  <c:v>760</c:v>
                </c:pt>
                <c:pt idx="107" c:formatCode="0_ ">
                  <c:v>752</c:v>
                </c:pt>
                <c:pt idx="108" c:formatCode="0_ ">
                  <c:v>734</c:v>
                </c:pt>
                <c:pt idx="109" c:formatCode="0_ ">
                  <c:v>748</c:v>
                </c:pt>
                <c:pt idx="110" c:formatCode="0_ ">
                  <c:v>782</c:v>
                </c:pt>
                <c:pt idx="113" c:formatCode="0_ ">
                  <c:v>788</c:v>
                </c:pt>
                <c:pt idx="114" c:formatCode="0_ ">
                  <c:v>794</c:v>
                </c:pt>
                <c:pt idx="115" c:formatCode="0_ ">
                  <c:v>800</c:v>
                </c:pt>
                <c:pt idx="116" c:formatCode="0_ ">
                  <c:v>774</c:v>
                </c:pt>
                <c:pt idx="117" c:formatCode="0_ ">
                  <c:v>778</c:v>
                </c:pt>
                <c:pt idx="120" c:formatCode="0_ ">
                  <c:v>800</c:v>
                </c:pt>
                <c:pt idx="121" c:formatCode="0_ ">
                  <c:v>842</c:v>
                </c:pt>
                <c:pt idx="122" c:formatCode="0_ ">
                  <c:v>828</c:v>
                </c:pt>
                <c:pt idx="123" c:formatCode="0_ ">
                  <c:v>836</c:v>
                </c:pt>
                <c:pt idx="124" c:formatCode="0_ ">
                  <c:v>840</c:v>
                </c:pt>
                <c:pt idx="128" c:formatCode="0_ ">
                  <c:v>876</c:v>
                </c:pt>
                <c:pt idx="129" c:formatCode="0_ ">
                  <c:v>892</c:v>
                </c:pt>
                <c:pt idx="130" c:formatCode="0_ ">
                  <c:v>886</c:v>
                </c:pt>
                <c:pt idx="131" c:formatCode="0_ ">
                  <c:v>882</c:v>
                </c:pt>
                <c:pt idx="134" c:formatCode="0_ ">
                  <c:v>868</c:v>
                </c:pt>
                <c:pt idx="135" c:formatCode="0_ ">
                  <c:v>874</c:v>
                </c:pt>
                <c:pt idx="136" c:formatCode="0_ ">
                  <c:v>908</c:v>
                </c:pt>
                <c:pt idx="137" c:formatCode="0_ ">
                  <c:v>902</c:v>
                </c:pt>
                <c:pt idx="138" c:formatCode="0_ ">
                  <c:v>896</c:v>
                </c:pt>
                <c:pt idx="141" c:formatCode="0_ ">
                  <c:v>884</c:v>
                </c:pt>
                <c:pt idx="142" c:formatCode="0_ ">
                  <c:v>870</c:v>
                </c:pt>
                <c:pt idx="143" c:formatCode="0_ ">
                  <c:v>862</c:v>
                </c:pt>
                <c:pt idx="144" c:formatCode="0_ ">
                  <c:v>876</c:v>
                </c:pt>
                <c:pt idx="145" c:formatCode="0_ ">
                  <c:v>866</c:v>
                </c:pt>
                <c:pt idx="148" c:formatCode="0_ ">
                  <c:v>860</c:v>
                </c:pt>
                <c:pt idx="149" c:formatCode="0_ ">
                  <c:v>846</c:v>
                </c:pt>
                <c:pt idx="150" c:formatCode="0_ ">
                  <c:v>858</c:v>
                </c:pt>
                <c:pt idx="151" c:formatCode="0_ ">
                  <c:v>880</c:v>
                </c:pt>
                <c:pt idx="152" c:formatCode="0_ ">
                  <c:v>862</c:v>
                </c:pt>
                <c:pt idx="155" c:formatCode="0_ ">
                  <c:v>870</c:v>
                </c:pt>
                <c:pt idx="156" c:formatCode="0_ ">
                  <c:v>854</c:v>
                </c:pt>
                <c:pt idx="157" c:formatCode="0_ ">
                  <c:v>846</c:v>
                </c:pt>
                <c:pt idx="158" c:formatCode="0_ ">
                  <c:v>848</c:v>
                </c:pt>
                <c:pt idx="159" c:formatCode="0_ ">
                  <c:v>820</c:v>
                </c:pt>
                <c:pt idx="162" c:formatCode="0_ ">
                  <c:v>836</c:v>
                </c:pt>
                <c:pt idx="163" c:formatCode="0_ ">
                  <c:v>848</c:v>
                </c:pt>
                <c:pt idx="164" c:formatCode="0_ ">
                  <c:v>840</c:v>
                </c:pt>
                <c:pt idx="165" c:formatCode="0_ ">
                  <c:v>836</c:v>
                </c:pt>
                <c:pt idx="166" c:formatCode="0_ ">
                  <c:v>872</c:v>
                </c:pt>
                <c:pt idx="169" c:formatCode="0_ ">
                  <c:v>876</c:v>
                </c:pt>
                <c:pt idx="170" c:formatCode="0_ ">
                  <c:v>878</c:v>
                </c:pt>
                <c:pt idx="171" c:formatCode="0_ ">
                  <c:v>878</c:v>
                </c:pt>
                <c:pt idx="172" c:formatCode="0_ ">
                  <c:v>904</c:v>
                </c:pt>
                <c:pt idx="173" c:formatCode="0_ ">
                  <c:v>924</c:v>
                </c:pt>
                <c:pt idx="176" c:formatCode="0_ ">
                  <c:v>970</c:v>
                </c:pt>
                <c:pt idx="177" c:formatCode="0_ ">
                  <c:v>1010</c:v>
                </c:pt>
                <c:pt idx="178" c:formatCode="0_ ">
                  <c:v>1058</c:v>
                </c:pt>
                <c:pt idx="179" c:formatCode="0_ ">
                  <c:v>1040</c:v>
                </c:pt>
                <c:pt idx="180" c:formatCode="0_ ">
                  <c:v>1000</c:v>
                </c:pt>
                <c:pt idx="183" c:formatCode="0_ ">
                  <c:v>1038</c:v>
                </c:pt>
                <c:pt idx="184" c:formatCode="0_ ">
                  <c:v>1058</c:v>
                </c:pt>
                <c:pt idx="185" c:formatCode="0_ ">
                  <c:v>1050</c:v>
                </c:pt>
                <c:pt idx="186" c:formatCode="0_ ">
                  <c:v>1022</c:v>
                </c:pt>
                <c:pt idx="187" c:formatCode="0_ ">
                  <c:v>1034</c:v>
                </c:pt>
                <c:pt idx="190" c:formatCode="0_ ">
                  <c:v>1016</c:v>
                </c:pt>
                <c:pt idx="191" c:formatCode="0_ ">
                  <c:v>1020</c:v>
                </c:pt>
                <c:pt idx="192" c:formatCode="0_ ">
                  <c:v>1014</c:v>
                </c:pt>
                <c:pt idx="193" c:formatCode="0_ ">
                  <c:v>996</c:v>
                </c:pt>
                <c:pt idx="194" c:formatCode="0_ ">
                  <c:v>958</c:v>
                </c:pt>
                <c:pt idx="197" c:formatCode="0_ ">
                  <c:v>926</c:v>
                </c:pt>
                <c:pt idx="198" c:formatCode="0_ ">
                  <c:v>880</c:v>
                </c:pt>
                <c:pt idx="199" c:formatCode="0_ ">
                  <c:v>898</c:v>
                </c:pt>
                <c:pt idx="200" c:formatCode="0_ ">
                  <c:v>872</c:v>
                </c:pt>
                <c:pt idx="201" c:formatCode="0_ ">
                  <c:v>850</c:v>
                </c:pt>
                <c:pt idx="204" c:formatCode="0_ ">
                  <c:v>864</c:v>
                </c:pt>
                <c:pt idx="205" c:formatCode="0_ ">
                  <c:v>866</c:v>
                </c:pt>
                <c:pt idx="206" c:formatCode="0_ ">
                  <c:v>848</c:v>
                </c:pt>
                <c:pt idx="207" c:formatCode="0_ ">
                  <c:v>844</c:v>
                </c:pt>
                <c:pt idx="208" c:formatCode="0_ ">
                  <c:v>842</c:v>
                </c:pt>
                <c:pt idx="211" c:formatCode="0_ ">
                  <c:v>906</c:v>
                </c:pt>
                <c:pt idx="212" c:formatCode="0_ ">
                  <c:v>922</c:v>
                </c:pt>
                <c:pt idx="213" c:formatCode="0_ ">
                  <c:v>912</c:v>
                </c:pt>
                <c:pt idx="214" c:formatCode="0_ ">
                  <c:v>884</c:v>
                </c:pt>
                <c:pt idx="215" c:formatCode="0_ ">
                  <c:v>894</c:v>
                </c:pt>
                <c:pt idx="219" c:formatCode="0_ ">
                  <c:v>858</c:v>
                </c:pt>
                <c:pt idx="220" c:formatCode="0_ ">
                  <c:v>892</c:v>
                </c:pt>
                <c:pt idx="221" c:formatCode="0_ ">
                  <c:v>906</c:v>
                </c:pt>
                <c:pt idx="224" c:formatCode="0_ ">
                  <c:v>902</c:v>
                </c:pt>
                <c:pt idx="225" c:formatCode="0_ ">
                  <c:v>932</c:v>
                </c:pt>
                <c:pt idx="226" c:formatCode="0_ ">
                  <c:v>918</c:v>
                </c:pt>
                <c:pt idx="227" c:formatCode="0_ ">
                  <c:v>956</c:v>
                </c:pt>
                <c:pt idx="228" c:formatCode="0_ ">
                  <c:v>934</c:v>
                </c:pt>
                <c:pt idx="231" c:formatCode="0_ ">
                  <c:v>938</c:v>
                </c:pt>
                <c:pt idx="232" c:formatCode="0_ ">
                  <c:v>948</c:v>
                </c:pt>
                <c:pt idx="233" c:formatCode="0_ ">
                  <c:v>938</c:v>
                </c:pt>
                <c:pt idx="234" c:formatCode="0_ ">
                  <c:v>926</c:v>
                </c:pt>
                <c:pt idx="235" c:formatCode="0_ ">
                  <c:v>902</c:v>
                </c:pt>
                <c:pt idx="238" c:formatCode="0_ ">
                  <c:v>926</c:v>
                </c:pt>
                <c:pt idx="239" c:formatCode="0_ ">
                  <c:v>950</c:v>
                </c:pt>
                <c:pt idx="240" c:formatCode="0_ ">
                  <c:v>926</c:v>
                </c:pt>
                <c:pt idx="241" c:formatCode="0_ ">
                  <c:v>910</c:v>
                </c:pt>
                <c:pt idx="242" c:formatCode="0_ ">
                  <c:v>914</c:v>
                </c:pt>
                <c:pt idx="245" c:formatCode="0_ ">
                  <c:v>946</c:v>
                </c:pt>
                <c:pt idx="246" c:formatCode="0_ ">
                  <c:v>968</c:v>
                </c:pt>
                <c:pt idx="247" c:formatCode="0_ ">
                  <c:v>960</c:v>
                </c:pt>
                <c:pt idx="248" c:formatCode="0_ ">
                  <c:v>954</c:v>
                </c:pt>
                <c:pt idx="249" c:formatCode="0_ ">
                  <c:v>946</c:v>
                </c:pt>
                <c:pt idx="259" c:formatCode="0_ ">
                  <c:v>974</c:v>
                </c:pt>
                <c:pt idx="260" c:formatCode="0_ ">
                  <c:v>944</c:v>
                </c:pt>
                <c:pt idx="261" c:formatCode="0_ ">
                  <c:v>934</c:v>
                </c:pt>
                <c:pt idx="262" c:formatCode="0_ ">
                  <c:v>934</c:v>
                </c:pt>
                <c:pt idx="263" c:formatCode="0_ ">
                  <c:v>912</c:v>
                </c:pt>
                <c:pt idx="266" c:formatCode="0_ ">
                  <c:v>956</c:v>
                </c:pt>
                <c:pt idx="267" c:formatCode="0_ ">
                  <c:v>948</c:v>
                </c:pt>
                <c:pt idx="268" c:formatCode="0_ ">
                  <c:v>974</c:v>
                </c:pt>
                <c:pt idx="269" c:formatCode="0_ ">
                  <c:v>984</c:v>
                </c:pt>
                <c:pt idx="270" c:formatCode="0_ ">
                  <c:v>1002</c:v>
                </c:pt>
                <c:pt idx="273" c:formatCode="0_ ">
                  <c:v>1064</c:v>
                </c:pt>
                <c:pt idx="274" c:formatCode="0_ ">
                  <c:v>1074</c:v>
                </c:pt>
                <c:pt idx="275" c:formatCode="0_ ">
                  <c:v>1094</c:v>
                </c:pt>
                <c:pt idx="276" c:formatCode="0_ ">
                  <c:v>1114</c:v>
                </c:pt>
                <c:pt idx="278" c:formatCode="0_ ">
                  <c:v>1140</c:v>
                </c:pt>
                <c:pt idx="281" c:formatCode="0_ ">
                  <c:v>1130</c:v>
                </c:pt>
                <c:pt idx="282" c:formatCode="0_ ">
                  <c:v>1146</c:v>
                </c:pt>
                <c:pt idx="283" c:formatCode="0_ ">
                  <c:v>1180</c:v>
                </c:pt>
                <c:pt idx="284" c:formatCode="0_ ">
                  <c:v>1136</c:v>
                </c:pt>
                <c:pt idx="285" c:formatCode="0_ ">
                  <c:v>1134</c:v>
                </c:pt>
                <c:pt idx="288" c:formatCode="0_ ">
                  <c:v>1140</c:v>
                </c:pt>
                <c:pt idx="289" c:formatCode="0_ ">
                  <c:v>1090</c:v>
                </c:pt>
                <c:pt idx="290" c:formatCode="0_ ">
                  <c:v>1122</c:v>
                </c:pt>
                <c:pt idx="291" c:formatCode="0_ ">
                  <c:v>1122</c:v>
                </c:pt>
                <c:pt idx="292" c:formatCode="0_ ">
                  <c:v>1084</c:v>
                </c:pt>
                <c:pt idx="295" c:formatCode="0_ ">
                  <c:v>1104</c:v>
                </c:pt>
                <c:pt idx="296" c:formatCode="0_ ">
                  <c:v>1086</c:v>
                </c:pt>
                <c:pt idx="297" c:formatCode="0_ ">
                  <c:v>1072</c:v>
                </c:pt>
                <c:pt idx="298" c:formatCode="0_ ">
                  <c:v>1058</c:v>
                </c:pt>
                <c:pt idx="299" c:formatCode="0_ ">
                  <c:v>1032</c:v>
                </c:pt>
                <c:pt idx="302" c:formatCode="0_ ">
                  <c:v>1014</c:v>
                </c:pt>
                <c:pt idx="303" c:formatCode="0_ ">
                  <c:v>1012</c:v>
                </c:pt>
                <c:pt idx="304" c:formatCode="0_ ">
                  <c:v>1042</c:v>
                </c:pt>
                <c:pt idx="305" c:formatCode="0_ ">
                  <c:v>1042</c:v>
                </c:pt>
                <c:pt idx="306" c:formatCode="0_ ">
                  <c:v>1054</c:v>
                </c:pt>
                <c:pt idx="309" c:formatCode="0_ ">
                  <c:v>1044</c:v>
                </c:pt>
                <c:pt idx="310" c:formatCode="0_ ">
                  <c:v>1020</c:v>
                </c:pt>
                <c:pt idx="311" c:formatCode="0_ ">
                  <c:v>1018</c:v>
                </c:pt>
                <c:pt idx="312" c:formatCode="0_ ">
                  <c:v>992</c:v>
                </c:pt>
                <c:pt idx="315" c:formatCode="0_ ">
                  <c:v>994</c:v>
                </c:pt>
                <c:pt idx="316" c:formatCode="0_ ">
                  <c:v>946</c:v>
                </c:pt>
                <c:pt idx="317" c:formatCode="0_ ">
                  <c:v>984</c:v>
                </c:pt>
                <c:pt idx="318" c:formatCode="0_ ">
                  <c:v>972</c:v>
                </c:pt>
                <c:pt idx="319" c:formatCode="0_ ">
                  <c:v>972</c:v>
                </c:pt>
                <c:pt idx="322" c:formatCode="0_ ">
                  <c:v>968</c:v>
                </c:pt>
              </c:numCache>
            </c:numRef>
          </c:val>
          <c:smooth val="0"/>
        </c:ser>
        <c:ser>
          <c:idx val="1"/>
          <c:order val="1"/>
          <c:tx>
            <c:strRef>
              <c:f>[油脂现货价量.xlsx]豆油!$BD$1:$BD$2</c:f>
              <c:strCache>
                <c:ptCount val="1"/>
                <c:pt idx="0">
                  <c:v>Y2005</c:v>
                </c:pt>
              </c:strCache>
            </c:strRef>
          </c:tx>
          <c:spPr>
            <a:ln w="28575" cap="rnd">
              <a:solidFill>
                <a:srgbClr val="ED7D31"/>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[油脂现货价量.xlsx]豆油!$BD$3:$BD$326</c:f>
              <c:numCache>
                <c:formatCode>0_ </c:formatCode>
                <c:ptCount val="323"/>
                <c:pt idx="0">
                  <c:v>910</c:v>
                </c:pt>
                <c:pt idx="1">
                  <c:v>908</c:v>
                </c:pt>
                <c:pt idx="2">
                  <c:v>868</c:v>
                </c:pt>
                <c:pt idx="3">
                  <c:v>872</c:v>
                </c:pt>
                <c:pt idx="4">
                  <c:v>878</c:v>
                </c:pt>
                <c:pt idx="7">
                  <c:v>884</c:v>
                </c:pt>
                <c:pt idx="8">
                  <c:v>922</c:v>
                </c:pt>
                <c:pt idx="9">
                  <c:v>982</c:v>
                </c:pt>
                <c:pt idx="10">
                  <c:v>956</c:v>
                </c:pt>
                <c:pt idx="11">
                  <c:v>956</c:v>
                </c:pt>
                <c:pt idx="14">
                  <c:v>936</c:v>
                </c:pt>
                <c:pt idx="15">
                  <c:v>952</c:v>
                </c:pt>
                <c:pt idx="16">
                  <c:v>950</c:v>
                </c:pt>
                <c:pt idx="17">
                  <c:v>940</c:v>
                </c:pt>
                <c:pt idx="21">
                  <c:v>956</c:v>
                </c:pt>
                <c:pt idx="22">
                  <c:v>964</c:v>
                </c:pt>
                <c:pt idx="23">
                  <c:v>944</c:v>
                </c:pt>
                <c:pt idx="24">
                  <c:v>970</c:v>
                </c:pt>
                <c:pt idx="25">
                  <c:v>958</c:v>
                </c:pt>
                <c:pt idx="28">
                  <c:v>976</c:v>
                </c:pt>
                <c:pt idx="29">
                  <c:v>982</c:v>
                </c:pt>
                <c:pt idx="30">
                  <c:v>974</c:v>
                </c:pt>
                <c:pt idx="31">
                  <c:v>966</c:v>
                </c:pt>
                <c:pt idx="32">
                  <c:v>954</c:v>
                </c:pt>
                <c:pt idx="35">
                  <c:v>952</c:v>
                </c:pt>
                <c:pt idx="36">
                  <c:v>978</c:v>
                </c:pt>
                <c:pt idx="37">
                  <c:v>954</c:v>
                </c:pt>
                <c:pt idx="38">
                  <c:v>998</c:v>
                </c:pt>
                <c:pt idx="39">
                  <c:v>978</c:v>
                </c:pt>
                <c:pt idx="42">
                  <c:v>1002</c:v>
                </c:pt>
                <c:pt idx="43">
                  <c:v>1002</c:v>
                </c:pt>
                <c:pt idx="44">
                  <c:v>982</c:v>
                </c:pt>
                <c:pt idx="45">
                  <c:v>1006</c:v>
                </c:pt>
                <c:pt idx="46">
                  <c:v>1046</c:v>
                </c:pt>
                <c:pt idx="49">
                  <c:v>1056</c:v>
                </c:pt>
                <c:pt idx="50">
                  <c:v>1060</c:v>
                </c:pt>
                <c:pt idx="51">
                  <c:v>1080</c:v>
                </c:pt>
                <c:pt idx="52">
                  <c:v>1076</c:v>
                </c:pt>
                <c:pt idx="53">
                  <c:v>1048</c:v>
                </c:pt>
                <c:pt idx="56">
                  <c:v>1066</c:v>
                </c:pt>
                <c:pt idx="57">
                  <c:v>1052</c:v>
                </c:pt>
                <c:pt idx="58">
                  <c:v>1046</c:v>
                </c:pt>
                <c:pt idx="59">
                  <c:v>1042</c:v>
                </c:pt>
                <c:pt idx="60">
                  <c:v>1032</c:v>
                </c:pt>
                <c:pt idx="63">
                  <c:v>1050</c:v>
                </c:pt>
                <c:pt idx="64">
                  <c:v>1062</c:v>
                </c:pt>
                <c:pt idx="65">
                  <c:v>1018</c:v>
                </c:pt>
                <c:pt idx="66">
                  <c:v>1066</c:v>
                </c:pt>
                <c:pt idx="67">
                  <c:v>1070</c:v>
                </c:pt>
                <c:pt idx="70">
                  <c:v>1082</c:v>
                </c:pt>
                <c:pt idx="71">
                  <c:v>1072</c:v>
                </c:pt>
                <c:pt idx="72">
                  <c:v>1058</c:v>
                </c:pt>
                <c:pt idx="73">
                  <c:v>1050</c:v>
                </c:pt>
                <c:pt idx="74">
                  <c:v>1044</c:v>
                </c:pt>
                <c:pt idx="77">
                  <c:v>1098</c:v>
                </c:pt>
                <c:pt idx="78">
                  <c:v>1102</c:v>
                </c:pt>
                <c:pt idx="79">
                  <c:v>1112</c:v>
                </c:pt>
                <c:pt idx="80">
                  <c:v>1152</c:v>
                </c:pt>
                <c:pt idx="81">
                  <c:v>1216</c:v>
                </c:pt>
                <c:pt idx="84">
                  <c:v>1172</c:v>
                </c:pt>
                <c:pt idx="85">
                  <c:v>1182</c:v>
                </c:pt>
                <c:pt idx="86">
                  <c:v>1158</c:v>
                </c:pt>
                <c:pt idx="87">
                  <c:v>1184</c:v>
                </c:pt>
                <c:pt idx="88">
                  <c:v>1210</c:v>
                </c:pt>
                <c:pt idx="91">
                  <c:v>1214</c:v>
                </c:pt>
                <c:pt idx="92">
                  <c:v>1228</c:v>
                </c:pt>
                <c:pt idx="93">
                  <c:v>1226</c:v>
                </c:pt>
                <c:pt idx="94">
                  <c:v>1176</c:v>
                </c:pt>
                <c:pt idx="95">
                  <c:v>1146</c:v>
                </c:pt>
                <c:pt idx="98">
                  <c:v>1100</c:v>
                </c:pt>
                <c:pt idx="99">
                  <c:v>1094</c:v>
                </c:pt>
                <c:pt idx="100">
                  <c:v>1054</c:v>
                </c:pt>
                <c:pt idx="101">
                  <c:v>1088</c:v>
                </c:pt>
                <c:pt idx="102">
                  <c:v>1064</c:v>
                </c:pt>
                <c:pt idx="105">
                  <c:v>1012</c:v>
                </c:pt>
                <c:pt idx="106">
                  <c:v>1006</c:v>
                </c:pt>
                <c:pt idx="107">
                  <c:v>1056</c:v>
                </c:pt>
                <c:pt idx="108">
                  <c:v>1070</c:v>
                </c:pt>
                <c:pt idx="109">
                  <c:v>1030</c:v>
                </c:pt>
                <c:pt idx="112">
                  <c:v>988</c:v>
                </c:pt>
                <c:pt idx="113">
                  <c:v>1004</c:v>
                </c:pt>
                <c:pt idx="114">
                  <c:v>972</c:v>
                </c:pt>
                <c:pt idx="115">
                  <c:v>1008</c:v>
                </c:pt>
                <c:pt idx="119">
                  <c:v>988</c:v>
                </c:pt>
                <c:pt idx="120">
                  <c:v>958</c:v>
                </c:pt>
                <c:pt idx="121">
                  <c:v>1006</c:v>
                </c:pt>
                <c:pt idx="122">
                  <c:v>1020</c:v>
                </c:pt>
                <c:pt idx="123">
                  <c:v>1004</c:v>
                </c:pt>
                <c:pt idx="126">
                  <c:v>1008</c:v>
                </c:pt>
                <c:pt idx="127">
                  <c:v>1024</c:v>
                </c:pt>
                <c:pt idx="128">
                  <c:v>1044</c:v>
                </c:pt>
                <c:pt idx="129">
                  <c:v>1050</c:v>
                </c:pt>
                <c:pt idx="130">
                  <c:v>1012</c:v>
                </c:pt>
                <c:pt idx="133">
                  <c:v>984</c:v>
                </c:pt>
                <c:pt idx="134">
                  <c:v>996</c:v>
                </c:pt>
                <c:pt idx="135">
                  <c:v>1004</c:v>
                </c:pt>
                <c:pt idx="136">
                  <c:v>998</c:v>
                </c:pt>
                <c:pt idx="137">
                  <c:v>986</c:v>
                </c:pt>
                <c:pt idx="140">
                  <c:v>1002</c:v>
                </c:pt>
                <c:pt idx="141">
                  <c:v>1010</c:v>
                </c:pt>
                <c:pt idx="142">
                  <c:v>988</c:v>
                </c:pt>
                <c:pt idx="143">
                  <c:v>988</c:v>
                </c:pt>
                <c:pt idx="144">
                  <c:v>970</c:v>
                </c:pt>
                <c:pt idx="147">
                  <c:v>930</c:v>
                </c:pt>
                <c:pt idx="148">
                  <c:v>936</c:v>
                </c:pt>
                <c:pt idx="149">
                  <c:v>896</c:v>
                </c:pt>
                <c:pt idx="150">
                  <c:v>850</c:v>
                </c:pt>
                <c:pt idx="151">
                  <c:v>816</c:v>
                </c:pt>
                <c:pt idx="154">
                  <c:v>770</c:v>
                </c:pt>
                <c:pt idx="155">
                  <c:v>780</c:v>
                </c:pt>
                <c:pt idx="156">
                  <c:v>740</c:v>
                </c:pt>
                <c:pt idx="157">
                  <c:v>744</c:v>
                </c:pt>
                <c:pt idx="158">
                  <c:v>762</c:v>
                </c:pt>
                <c:pt idx="161">
                  <c:v>760</c:v>
                </c:pt>
                <c:pt idx="162">
                  <c:v>720</c:v>
                </c:pt>
                <c:pt idx="163">
                  <c:v>726</c:v>
                </c:pt>
                <c:pt idx="164">
                  <c:v>740</c:v>
                </c:pt>
                <c:pt idx="165">
                  <c:v>762</c:v>
                </c:pt>
                <c:pt idx="168">
                  <c:v>684</c:v>
                </c:pt>
                <c:pt idx="169">
                  <c:v>674</c:v>
                </c:pt>
                <c:pt idx="170">
                  <c:v>662</c:v>
                </c:pt>
                <c:pt idx="171">
                  <c:v>652</c:v>
                </c:pt>
                <c:pt idx="172">
                  <c:v>662</c:v>
                </c:pt>
                <c:pt idx="175">
                  <c:v>664</c:v>
                </c:pt>
                <c:pt idx="176">
                  <c:v>628</c:v>
                </c:pt>
                <c:pt idx="177">
                  <c:v>568</c:v>
                </c:pt>
                <c:pt idx="178">
                  <c:v>584</c:v>
                </c:pt>
                <c:pt idx="179">
                  <c:v>566</c:v>
                </c:pt>
                <c:pt idx="182">
                  <c:v>486</c:v>
                </c:pt>
                <c:pt idx="183">
                  <c:v>564</c:v>
                </c:pt>
                <c:pt idx="184">
                  <c:v>552</c:v>
                </c:pt>
                <c:pt idx="185">
                  <c:v>590</c:v>
                </c:pt>
                <c:pt idx="186">
                  <c:v>528</c:v>
                </c:pt>
                <c:pt idx="189">
                  <c:v>512</c:v>
                </c:pt>
                <c:pt idx="190">
                  <c:v>518</c:v>
                </c:pt>
                <c:pt idx="191">
                  <c:v>516</c:v>
                </c:pt>
                <c:pt idx="192">
                  <c:v>518</c:v>
                </c:pt>
                <c:pt idx="193">
                  <c:v>490</c:v>
                </c:pt>
                <c:pt idx="196">
                  <c:v>458</c:v>
                </c:pt>
                <c:pt idx="197">
                  <c:v>470</c:v>
                </c:pt>
                <c:pt idx="198">
                  <c:v>480</c:v>
                </c:pt>
                <c:pt idx="199">
                  <c:v>492</c:v>
                </c:pt>
                <c:pt idx="200">
                  <c:v>542</c:v>
                </c:pt>
                <c:pt idx="203">
                  <c:v>548</c:v>
                </c:pt>
                <c:pt idx="204">
                  <c:v>618</c:v>
                </c:pt>
                <c:pt idx="205">
                  <c:v>662</c:v>
                </c:pt>
                <c:pt idx="206">
                  <c:v>630</c:v>
                </c:pt>
                <c:pt idx="207">
                  <c:v>570</c:v>
                </c:pt>
                <c:pt idx="210">
                  <c:v>542</c:v>
                </c:pt>
                <c:pt idx="211">
                  <c:v>528</c:v>
                </c:pt>
                <c:pt idx="212">
                  <c:v>516</c:v>
                </c:pt>
                <c:pt idx="213">
                  <c:v>510</c:v>
                </c:pt>
                <c:pt idx="214">
                  <c:v>466</c:v>
                </c:pt>
                <c:pt idx="217">
                  <c:v>452</c:v>
                </c:pt>
                <c:pt idx="218">
                  <c:v>446</c:v>
                </c:pt>
                <c:pt idx="219">
                  <c:v>448</c:v>
                </c:pt>
                <c:pt idx="220">
                  <c:v>498</c:v>
                </c:pt>
                <c:pt idx="223">
                  <c:v>498</c:v>
                </c:pt>
                <c:pt idx="224">
                  <c:v>528</c:v>
                </c:pt>
                <c:pt idx="225">
                  <c:v>532</c:v>
                </c:pt>
                <c:pt idx="226">
                  <c:v>540</c:v>
                </c:pt>
                <c:pt idx="227">
                  <c:v>468</c:v>
                </c:pt>
                <c:pt idx="230">
                  <c:v>488</c:v>
                </c:pt>
                <c:pt idx="231">
                  <c:v>536</c:v>
                </c:pt>
                <c:pt idx="232">
                  <c:v>506</c:v>
                </c:pt>
                <c:pt idx="233">
                  <c:v>482</c:v>
                </c:pt>
                <c:pt idx="234">
                  <c:v>470</c:v>
                </c:pt>
                <c:pt idx="237">
                  <c:v>524</c:v>
                </c:pt>
                <c:pt idx="238">
                  <c:v>522</c:v>
                </c:pt>
                <c:pt idx="239">
                  <c:v>462</c:v>
                </c:pt>
                <c:pt idx="240">
                  <c:v>346</c:v>
                </c:pt>
                <c:pt idx="251">
                  <c:v>364</c:v>
                </c:pt>
                <c:pt idx="252">
                  <c:v>400</c:v>
                </c:pt>
                <c:pt idx="253">
                  <c:v>388</c:v>
                </c:pt>
                <c:pt idx="254">
                  <c:v>364</c:v>
                </c:pt>
                <c:pt idx="255">
                  <c:v>326</c:v>
                </c:pt>
                <c:pt idx="258">
                  <c:v>380</c:v>
                </c:pt>
                <c:pt idx="259">
                  <c:v>406</c:v>
                </c:pt>
                <c:pt idx="260">
                  <c:v>452</c:v>
                </c:pt>
                <c:pt idx="261">
                  <c:v>396</c:v>
                </c:pt>
                <c:pt idx="262">
                  <c:v>396</c:v>
                </c:pt>
                <c:pt idx="265">
                  <c:v>360</c:v>
                </c:pt>
                <c:pt idx="266">
                  <c:v>352</c:v>
                </c:pt>
                <c:pt idx="267">
                  <c:v>424</c:v>
                </c:pt>
                <c:pt idx="268">
                  <c:v>446</c:v>
                </c:pt>
                <c:pt idx="269">
                  <c:v>452</c:v>
                </c:pt>
                <c:pt idx="272">
                  <c:v>492</c:v>
                </c:pt>
                <c:pt idx="273">
                  <c:v>510</c:v>
                </c:pt>
                <c:pt idx="274">
                  <c:v>560</c:v>
                </c:pt>
                <c:pt idx="275">
                  <c:v>606</c:v>
                </c:pt>
                <c:pt idx="276">
                  <c:v>618</c:v>
                </c:pt>
                <c:pt idx="279">
                  <c:v>644</c:v>
                </c:pt>
                <c:pt idx="280">
                  <c:v>696</c:v>
                </c:pt>
                <c:pt idx="281">
                  <c:v>674</c:v>
                </c:pt>
                <c:pt idx="282">
                  <c:v>576</c:v>
                </c:pt>
                <c:pt idx="283">
                  <c:v>572</c:v>
                </c:pt>
                <c:pt idx="286">
                  <c:v>602</c:v>
                </c:pt>
                <c:pt idx="287">
                  <c:v>576</c:v>
                </c:pt>
                <c:pt idx="288">
                  <c:v>574</c:v>
                </c:pt>
                <c:pt idx="289">
                  <c:v>570</c:v>
                </c:pt>
                <c:pt idx="290">
                  <c:v>604</c:v>
                </c:pt>
                <c:pt idx="293">
                  <c:v>642</c:v>
                </c:pt>
                <c:pt idx="294">
                  <c:v>526</c:v>
                </c:pt>
                <c:pt idx="295">
                  <c:v>562</c:v>
                </c:pt>
                <c:pt idx="296">
                  <c:v>680</c:v>
                </c:pt>
                <c:pt idx="297">
                  <c:v>740</c:v>
                </c:pt>
                <c:pt idx="300">
                  <c:v>838</c:v>
                </c:pt>
                <c:pt idx="301">
                  <c:v>712</c:v>
                </c:pt>
                <c:pt idx="302">
                  <c:v>690</c:v>
                </c:pt>
                <c:pt idx="303">
                  <c:v>716</c:v>
                </c:pt>
                <c:pt idx="304">
                  <c:v>576</c:v>
                </c:pt>
                <c:pt idx="307">
                  <c:v>486</c:v>
                </c:pt>
                <c:pt idx="308">
                  <c:v>498</c:v>
                </c:pt>
                <c:pt idx="309">
                  <c:v>490</c:v>
                </c:pt>
                <c:pt idx="310">
                  <c:v>468</c:v>
                </c:pt>
                <c:pt idx="311">
                  <c:v>560</c:v>
                </c:pt>
                <c:pt idx="314">
                  <c:v>560</c:v>
                </c:pt>
                <c:pt idx="315">
                  <c:v>518</c:v>
                </c:pt>
                <c:pt idx="316">
                  <c:v>590</c:v>
                </c:pt>
                <c:pt idx="317">
                  <c:v>748</c:v>
                </c:pt>
                <c:pt idx="320">
                  <c:v>850</c:v>
                </c:pt>
                <c:pt idx="321">
                  <c:v>710</c:v>
                </c:pt>
                <c:pt idx="322">
                  <c:v>722</c:v>
                </c:pt>
              </c:numCache>
            </c:numRef>
          </c:val>
          <c:smooth val="0"/>
        </c:ser>
        <c:ser>
          <c:idx val="2"/>
          <c:order val="2"/>
          <c:tx>
            <c:strRef>
              <c:f>[油脂现货价量.xlsx]豆油!$BE$1:$BE$2</c:f>
              <c:strCache>
                <c:ptCount val="1"/>
                <c:pt idx="0">
                  <c:v>Y2105</c:v>
                </c:pt>
              </c:strCache>
            </c:strRef>
          </c:tx>
          <c:spPr>
            <a:ln w="28575" cap="rnd">
              <a:solidFill>
                <a:srgbClr val="A5A5A5"/>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[油脂现货价量.xlsx]豆油!$BE$3:$BE$326</c:f>
              <c:numCache>
                <c:formatCode>0_ </c:formatCode>
                <c:ptCount val="323"/>
                <c:pt idx="0">
                  <c:v>814</c:v>
                </c:pt>
                <c:pt idx="1">
                  <c:v>808</c:v>
                </c:pt>
                <c:pt idx="2">
                  <c:v>796</c:v>
                </c:pt>
                <c:pt idx="5">
                  <c:v>792</c:v>
                </c:pt>
                <c:pt idx="6">
                  <c:v>790</c:v>
                </c:pt>
                <c:pt idx="7">
                  <c:v>764</c:v>
                </c:pt>
                <c:pt idx="8">
                  <c:v>744</c:v>
                </c:pt>
                <c:pt idx="9">
                  <c:v>746</c:v>
                </c:pt>
                <c:pt idx="12">
                  <c:v>736</c:v>
                </c:pt>
                <c:pt idx="13">
                  <c:v>752</c:v>
                </c:pt>
                <c:pt idx="14">
                  <c:v>788</c:v>
                </c:pt>
                <c:pt idx="15">
                  <c:v>752</c:v>
                </c:pt>
                <c:pt idx="16">
                  <c:v>796</c:v>
                </c:pt>
                <c:pt idx="19">
                  <c:v>804</c:v>
                </c:pt>
                <c:pt idx="20">
                  <c:v>804</c:v>
                </c:pt>
                <c:pt idx="21">
                  <c:v>752</c:v>
                </c:pt>
                <c:pt idx="22">
                  <c:v>764</c:v>
                </c:pt>
                <c:pt idx="23">
                  <c:v>784</c:v>
                </c:pt>
                <c:pt idx="26">
                  <c:v>808</c:v>
                </c:pt>
                <c:pt idx="27">
                  <c:v>786</c:v>
                </c:pt>
                <c:pt idx="28">
                  <c:v>756</c:v>
                </c:pt>
                <c:pt idx="29">
                  <c:v>788</c:v>
                </c:pt>
                <c:pt idx="30">
                  <c:v>744</c:v>
                </c:pt>
                <c:pt idx="33">
                  <c:v>734</c:v>
                </c:pt>
                <c:pt idx="34">
                  <c:v>736</c:v>
                </c:pt>
                <c:pt idx="35">
                  <c:v>738</c:v>
                </c:pt>
                <c:pt idx="40">
                  <c:v>754</c:v>
                </c:pt>
                <c:pt idx="41">
                  <c:v>722</c:v>
                </c:pt>
                <c:pt idx="42">
                  <c:v>760</c:v>
                </c:pt>
                <c:pt idx="43">
                  <c:v>794</c:v>
                </c:pt>
                <c:pt idx="44">
                  <c:v>770</c:v>
                </c:pt>
                <c:pt idx="47">
                  <c:v>796</c:v>
                </c:pt>
                <c:pt idx="48">
                  <c:v>800</c:v>
                </c:pt>
                <c:pt idx="49">
                  <c:v>796</c:v>
                </c:pt>
                <c:pt idx="50">
                  <c:v>774</c:v>
                </c:pt>
                <c:pt idx="51">
                  <c:v>820</c:v>
                </c:pt>
                <c:pt idx="54">
                  <c:v>792</c:v>
                </c:pt>
                <c:pt idx="55">
                  <c:v>724</c:v>
                </c:pt>
                <c:pt idx="56">
                  <c:v>702</c:v>
                </c:pt>
                <c:pt idx="57">
                  <c:v>692</c:v>
                </c:pt>
                <c:pt idx="58">
                  <c:v>732</c:v>
                </c:pt>
                <c:pt idx="61">
                  <c:v>678</c:v>
                </c:pt>
                <c:pt idx="62">
                  <c:v>694</c:v>
                </c:pt>
                <c:pt idx="63">
                  <c:v>688</c:v>
                </c:pt>
                <c:pt idx="64">
                  <c:v>680</c:v>
                </c:pt>
                <c:pt idx="65">
                  <c:v>636</c:v>
                </c:pt>
                <c:pt idx="68">
                  <c:v>646</c:v>
                </c:pt>
                <c:pt idx="69">
                  <c:v>670</c:v>
                </c:pt>
                <c:pt idx="70">
                  <c:v>694</c:v>
                </c:pt>
                <c:pt idx="71">
                  <c:v>716</c:v>
                </c:pt>
                <c:pt idx="72">
                  <c:v>688</c:v>
                </c:pt>
                <c:pt idx="75">
                  <c:v>738</c:v>
                </c:pt>
                <c:pt idx="76">
                  <c:v>704</c:v>
                </c:pt>
                <c:pt idx="77">
                  <c:v>654</c:v>
                </c:pt>
                <c:pt idx="78">
                  <c:v>614</c:v>
                </c:pt>
                <c:pt idx="79">
                  <c:v>602</c:v>
                </c:pt>
                <c:pt idx="82">
                  <c:v>588</c:v>
                </c:pt>
                <c:pt idx="83">
                  <c:v>574</c:v>
                </c:pt>
                <c:pt idx="84">
                  <c:v>606</c:v>
                </c:pt>
                <c:pt idx="85">
                  <c:v>664</c:v>
                </c:pt>
                <c:pt idx="86">
                  <c:v>686</c:v>
                </c:pt>
                <c:pt idx="89">
                  <c:v>690</c:v>
                </c:pt>
                <c:pt idx="90">
                  <c:v>728</c:v>
                </c:pt>
                <c:pt idx="91">
                  <c:v>700</c:v>
                </c:pt>
                <c:pt idx="92">
                  <c:v>750</c:v>
                </c:pt>
                <c:pt idx="93">
                  <c:v>730</c:v>
                </c:pt>
                <c:pt idx="96">
                  <c:v>752</c:v>
                </c:pt>
                <c:pt idx="97">
                  <c:v>780</c:v>
                </c:pt>
                <c:pt idx="98">
                  <c:v>840</c:v>
                </c:pt>
                <c:pt idx="99">
                  <c:v>806</c:v>
                </c:pt>
                <c:pt idx="100">
                  <c:v>832</c:v>
                </c:pt>
                <c:pt idx="103">
                  <c:v>786</c:v>
                </c:pt>
                <c:pt idx="104">
                  <c:v>788</c:v>
                </c:pt>
                <c:pt idx="105">
                  <c:v>756</c:v>
                </c:pt>
                <c:pt idx="106">
                  <c:v>798</c:v>
                </c:pt>
                <c:pt idx="107">
                  <c:v>830</c:v>
                </c:pt>
                <c:pt idx="110">
                  <c:v>874</c:v>
                </c:pt>
                <c:pt idx="111">
                  <c:v>890</c:v>
                </c:pt>
                <c:pt idx="112">
                  <c:v>896</c:v>
                </c:pt>
                <c:pt idx="113">
                  <c:v>872</c:v>
                </c:pt>
                <c:pt idx="114">
                  <c:v>912</c:v>
                </c:pt>
                <c:pt idx="117">
                  <c:v>886</c:v>
                </c:pt>
                <c:pt idx="118">
                  <c:v>870</c:v>
                </c:pt>
                <c:pt idx="119">
                  <c:v>894</c:v>
                </c:pt>
                <c:pt idx="120">
                  <c:v>946</c:v>
                </c:pt>
                <c:pt idx="121">
                  <c:v>940</c:v>
                </c:pt>
                <c:pt idx="124">
                  <c:v>964</c:v>
                </c:pt>
                <c:pt idx="125">
                  <c:v>1000</c:v>
                </c:pt>
                <c:pt idx="126">
                  <c:v>976</c:v>
                </c:pt>
                <c:pt idx="127">
                  <c:v>974</c:v>
                </c:pt>
                <c:pt idx="128">
                  <c:v>1010</c:v>
                </c:pt>
                <c:pt idx="131">
                  <c:v>1028</c:v>
                </c:pt>
                <c:pt idx="132">
                  <c:v>986</c:v>
                </c:pt>
                <c:pt idx="133">
                  <c:v>1000</c:v>
                </c:pt>
                <c:pt idx="135">
                  <c:v>964</c:v>
                </c:pt>
                <c:pt idx="138">
                  <c:v>986</c:v>
                </c:pt>
                <c:pt idx="139">
                  <c:v>980</c:v>
                </c:pt>
                <c:pt idx="140">
                  <c:v>958</c:v>
                </c:pt>
                <c:pt idx="141">
                  <c:v>1010</c:v>
                </c:pt>
                <c:pt idx="142">
                  <c:v>1014</c:v>
                </c:pt>
                <c:pt idx="145">
                  <c:v>1018</c:v>
                </c:pt>
                <c:pt idx="146">
                  <c:v>1036</c:v>
                </c:pt>
                <c:pt idx="147">
                  <c:v>1036</c:v>
                </c:pt>
                <c:pt idx="148">
                  <c:v>1048</c:v>
                </c:pt>
                <c:pt idx="149">
                  <c:v>1076</c:v>
                </c:pt>
                <c:pt idx="152">
                  <c:v>1088</c:v>
                </c:pt>
                <c:pt idx="153">
                  <c:v>1054</c:v>
                </c:pt>
                <c:pt idx="154">
                  <c:v>998</c:v>
                </c:pt>
                <c:pt idx="155">
                  <c:v>984</c:v>
                </c:pt>
                <c:pt idx="156">
                  <c:v>980</c:v>
                </c:pt>
                <c:pt idx="159">
                  <c:v>1014</c:v>
                </c:pt>
                <c:pt idx="160">
                  <c:v>988</c:v>
                </c:pt>
                <c:pt idx="161">
                  <c:v>976</c:v>
                </c:pt>
                <c:pt idx="162">
                  <c:v>960</c:v>
                </c:pt>
                <c:pt idx="163">
                  <c:v>958</c:v>
                </c:pt>
                <c:pt idx="166">
                  <c:v>1000</c:v>
                </c:pt>
                <c:pt idx="167">
                  <c:v>1002</c:v>
                </c:pt>
                <c:pt idx="168">
                  <c:v>970</c:v>
                </c:pt>
                <c:pt idx="169">
                  <c:v>922</c:v>
                </c:pt>
                <c:pt idx="170">
                  <c:v>920</c:v>
                </c:pt>
                <c:pt idx="173">
                  <c:v>990</c:v>
                </c:pt>
                <c:pt idx="174">
                  <c:v>982</c:v>
                </c:pt>
                <c:pt idx="175">
                  <c:v>1018</c:v>
                </c:pt>
                <c:pt idx="176">
                  <c:v>1000</c:v>
                </c:pt>
                <c:pt idx="177">
                  <c:v>1094</c:v>
                </c:pt>
                <c:pt idx="180">
                  <c:v>1094</c:v>
                </c:pt>
                <c:pt idx="181">
                  <c:v>990</c:v>
                </c:pt>
                <c:pt idx="182">
                  <c:v>1022</c:v>
                </c:pt>
                <c:pt idx="183">
                  <c:v>1030</c:v>
                </c:pt>
                <c:pt idx="184">
                  <c:v>948</c:v>
                </c:pt>
                <c:pt idx="187">
                  <c:v>980</c:v>
                </c:pt>
                <c:pt idx="188">
                  <c:v>942</c:v>
                </c:pt>
                <c:pt idx="189">
                  <c:v>948</c:v>
                </c:pt>
                <c:pt idx="190">
                  <c:v>988</c:v>
                </c:pt>
                <c:pt idx="191">
                  <c:v>1018</c:v>
                </c:pt>
                <c:pt idx="194">
                  <c:v>1000</c:v>
                </c:pt>
                <c:pt idx="195">
                  <c:v>950</c:v>
                </c:pt>
                <c:pt idx="196">
                  <c:v>910</c:v>
                </c:pt>
                <c:pt idx="197">
                  <c:v>898</c:v>
                </c:pt>
                <c:pt idx="198">
                  <c:v>854</c:v>
                </c:pt>
                <c:pt idx="201">
                  <c:v>862</c:v>
                </c:pt>
                <c:pt idx="202">
                  <c:v>878</c:v>
                </c:pt>
                <c:pt idx="203">
                  <c:v>838</c:v>
                </c:pt>
                <c:pt idx="204">
                  <c:v>900</c:v>
                </c:pt>
                <c:pt idx="205">
                  <c:v>934</c:v>
                </c:pt>
                <c:pt idx="208">
                  <c:v>920</c:v>
                </c:pt>
                <c:pt idx="209">
                  <c:v>936</c:v>
                </c:pt>
                <c:pt idx="210">
                  <c:v>976</c:v>
                </c:pt>
                <c:pt idx="211">
                  <c:v>922</c:v>
                </c:pt>
                <c:pt idx="212">
                  <c:v>904</c:v>
                </c:pt>
                <c:pt idx="215">
                  <c:v>908</c:v>
                </c:pt>
                <c:pt idx="216">
                  <c:v>916</c:v>
                </c:pt>
                <c:pt idx="217">
                  <c:v>926</c:v>
                </c:pt>
                <c:pt idx="218">
                  <c:v>956</c:v>
                </c:pt>
                <c:pt idx="221">
                  <c:v>958</c:v>
                </c:pt>
                <c:pt idx="222">
                  <c:v>938</c:v>
                </c:pt>
                <c:pt idx="223">
                  <c:v>896</c:v>
                </c:pt>
                <c:pt idx="224">
                  <c:v>868</c:v>
                </c:pt>
                <c:pt idx="225">
                  <c:v>902</c:v>
                </c:pt>
                <c:pt idx="228">
                  <c:v>938</c:v>
                </c:pt>
                <c:pt idx="229">
                  <c:v>902</c:v>
                </c:pt>
                <c:pt idx="230">
                  <c:v>932</c:v>
                </c:pt>
                <c:pt idx="231">
                  <c:v>954</c:v>
                </c:pt>
                <c:pt idx="232">
                  <c:v>1020</c:v>
                </c:pt>
                <c:pt idx="235">
                  <c:v>1018</c:v>
                </c:pt>
                <c:pt idx="236">
                  <c:v>1012</c:v>
                </c:pt>
                <c:pt idx="237">
                  <c:v>1014</c:v>
                </c:pt>
                <c:pt idx="238">
                  <c:v>1056</c:v>
                </c:pt>
                <c:pt idx="239">
                  <c:v>1080</c:v>
                </c:pt>
                <c:pt idx="242">
                  <c:v>1034</c:v>
                </c:pt>
                <c:pt idx="243">
                  <c:v>1088</c:v>
                </c:pt>
                <c:pt idx="244">
                  <c:v>1076</c:v>
                </c:pt>
                <c:pt idx="245">
                  <c:v>1090</c:v>
                </c:pt>
                <c:pt idx="246">
                  <c:v>1082</c:v>
                </c:pt>
                <c:pt idx="249">
                  <c:v>1084</c:v>
                </c:pt>
                <c:pt idx="250">
                  <c:v>1040</c:v>
                </c:pt>
                <c:pt idx="251">
                  <c:v>1058</c:v>
                </c:pt>
                <c:pt idx="252">
                  <c:v>1084</c:v>
                </c:pt>
                <c:pt idx="253">
                  <c:v>1128</c:v>
                </c:pt>
                <c:pt idx="256">
                  <c:v>1082</c:v>
                </c:pt>
                <c:pt idx="257">
                  <c:v>1082</c:v>
                </c:pt>
                <c:pt idx="258">
                  <c:v>1106</c:v>
                </c:pt>
                <c:pt idx="266">
                  <c:v>1060</c:v>
                </c:pt>
                <c:pt idx="267">
                  <c:v>1066</c:v>
                </c:pt>
                <c:pt idx="270">
                  <c:v>1112</c:v>
                </c:pt>
                <c:pt idx="271">
                  <c:v>1106</c:v>
                </c:pt>
                <c:pt idx="272">
                  <c:v>1108</c:v>
                </c:pt>
                <c:pt idx="273">
                  <c:v>1142</c:v>
                </c:pt>
                <c:pt idx="274">
                  <c:v>1126</c:v>
                </c:pt>
                <c:pt idx="278">
                  <c:v>1280</c:v>
                </c:pt>
                <c:pt idx="279">
                  <c:v>1390</c:v>
                </c:pt>
                <c:pt idx="280">
                  <c:v>1456</c:v>
                </c:pt>
                <c:pt idx="281">
                  <c:v>1506</c:v>
                </c:pt>
                <c:pt idx="282">
                  <c:v>1484</c:v>
                </c:pt>
                <c:pt idx="285">
                  <c:v>1612</c:v>
                </c:pt>
                <c:pt idx="286">
                  <c:v>1730</c:v>
                </c:pt>
                <c:pt idx="287">
                  <c:v>1570</c:v>
                </c:pt>
                <c:pt idx="288">
                  <c:v>1412</c:v>
                </c:pt>
                <c:pt idx="289">
                  <c:v>1310</c:v>
                </c:pt>
                <c:pt idx="292">
                  <c:v>1402</c:v>
                </c:pt>
                <c:pt idx="293">
                  <c:v>1446</c:v>
                </c:pt>
                <c:pt idx="294">
                  <c:v>1420</c:v>
                </c:pt>
                <c:pt idx="295">
                  <c:v>1300</c:v>
                </c:pt>
                <c:pt idx="296">
                  <c:v>1208</c:v>
                </c:pt>
                <c:pt idx="299">
                  <c:v>1138</c:v>
                </c:pt>
                <c:pt idx="300">
                  <c:v>1130</c:v>
                </c:pt>
                <c:pt idx="301">
                  <c:v>1222</c:v>
                </c:pt>
                <c:pt idx="302">
                  <c:v>1212</c:v>
                </c:pt>
                <c:pt idx="303">
                  <c:v>1202</c:v>
                </c:pt>
                <c:pt idx="306">
                  <c:v>1172</c:v>
                </c:pt>
                <c:pt idx="307">
                  <c:v>1138</c:v>
                </c:pt>
                <c:pt idx="308">
                  <c:v>1012</c:v>
                </c:pt>
                <c:pt idx="309">
                  <c:v>1070</c:v>
                </c:pt>
                <c:pt idx="310">
                  <c:v>1094</c:v>
                </c:pt>
                <c:pt idx="313">
                  <c:v>1068</c:v>
                </c:pt>
                <c:pt idx="314">
                  <c:v>1064</c:v>
                </c:pt>
                <c:pt idx="315">
                  <c:v>982</c:v>
                </c:pt>
                <c:pt idx="316">
                  <c:v>1040</c:v>
                </c:pt>
                <c:pt idx="319">
                  <c:v>1126</c:v>
                </c:pt>
                <c:pt idx="320">
                  <c:v>1104</c:v>
                </c:pt>
                <c:pt idx="321">
                  <c:v>1086</c:v>
                </c:pt>
                <c:pt idx="322">
                  <c:v>1014</c:v>
                </c:pt>
              </c:numCache>
            </c:numRef>
          </c:val>
          <c:smooth val="0"/>
        </c:ser>
        <c:ser>
          <c:idx val="3"/>
          <c:order val="3"/>
          <c:tx>
            <c:strRef>
              <c:f>[油脂现货价量.xlsx]豆油!$BF$1:$BF$2</c:f>
              <c:strCache>
                <c:ptCount val="1"/>
                <c:pt idx="0">
                  <c:v>Y2205</c:v>
                </c:pt>
              </c:strCache>
            </c:strRef>
          </c:tx>
          <c:spPr>
            <a:ln w="28575" cap="rnd">
              <a:solidFill>
                <a:srgbClr val="FFC000"/>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[油脂现货价量.xlsx]豆油!$BF$3:$BF$326</c:f>
              <c:numCache>
                <c:formatCode>0_ </c:formatCode>
                <c:ptCount val="323"/>
                <c:pt idx="0">
                  <c:v>1032</c:v>
                </c:pt>
                <c:pt idx="1">
                  <c:v>1076</c:v>
                </c:pt>
                <c:pt idx="4">
                  <c:v>1022</c:v>
                </c:pt>
                <c:pt idx="5">
                  <c:v>990</c:v>
                </c:pt>
                <c:pt idx="6">
                  <c:v>956</c:v>
                </c:pt>
                <c:pt idx="7">
                  <c:v>936</c:v>
                </c:pt>
                <c:pt idx="8">
                  <c:v>880</c:v>
                </c:pt>
                <c:pt idx="11">
                  <c:v>912</c:v>
                </c:pt>
                <c:pt idx="12">
                  <c:v>886</c:v>
                </c:pt>
                <c:pt idx="13">
                  <c:v>804</c:v>
                </c:pt>
                <c:pt idx="14">
                  <c:v>770</c:v>
                </c:pt>
                <c:pt idx="15">
                  <c:v>788</c:v>
                </c:pt>
                <c:pt idx="18">
                  <c:v>906</c:v>
                </c:pt>
                <c:pt idx="19">
                  <c:v>990</c:v>
                </c:pt>
                <c:pt idx="20">
                  <c:v>968</c:v>
                </c:pt>
                <c:pt idx="21">
                  <c:v>1034</c:v>
                </c:pt>
                <c:pt idx="22">
                  <c:v>1130</c:v>
                </c:pt>
                <c:pt idx="26">
                  <c:v>1110</c:v>
                </c:pt>
                <c:pt idx="27">
                  <c:v>1068</c:v>
                </c:pt>
                <c:pt idx="28">
                  <c:v>1016</c:v>
                </c:pt>
                <c:pt idx="29">
                  <c:v>1024</c:v>
                </c:pt>
                <c:pt idx="32">
                  <c:v>986</c:v>
                </c:pt>
                <c:pt idx="33">
                  <c:v>998</c:v>
                </c:pt>
                <c:pt idx="34">
                  <c:v>942</c:v>
                </c:pt>
                <c:pt idx="35">
                  <c:v>980</c:v>
                </c:pt>
                <c:pt idx="36">
                  <c:v>954</c:v>
                </c:pt>
                <c:pt idx="39">
                  <c:v>940</c:v>
                </c:pt>
                <c:pt idx="40">
                  <c:v>940</c:v>
                </c:pt>
                <c:pt idx="41">
                  <c:v>928</c:v>
                </c:pt>
                <c:pt idx="42">
                  <c:v>970</c:v>
                </c:pt>
                <c:pt idx="43">
                  <c:v>918</c:v>
                </c:pt>
                <c:pt idx="46">
                  <c:v>878</c:v>
                </c:pt>
                <c:pt idx="47">
                  <c:v>882</c:v>
                </c:pt>
                <c:pt idx="48">
                  <c:v>862</c:v>
                </c:pt>
                <c:pt idx="49">
                  <c:v>868</c:v>
                </c:pt>
                <c:pt idx="50">
                  <c:v>888</c:v>
                </c:pt>
                <c:pt idx="53">
                  <c:v>890</c:v>
                </c:pt>
                <c:pt idx="54">
                  <c:v>946</c:v>
                </c:pt>
                <c:pt idx="55">
                  <c:v>986</c:v>
                </c:pt>
                <c:pt idx="56">
                  <c:v>946</c:v>
                </c:pt>
                <c:pt idx="57">
                  <c:v>890</c:v>
                </c:pt>
                <c:pt idx="60">
                  <c:v>998</c:v>
                </c:pt>
                <c:pt idx="61">
                  <c:v>970</c:v>
                </c:pt>
                <c:pt idx="62">
                  <c:v>982</c:v>
                </c:pt>
                <c:pt idx="63">
                  <c:v>978</c:v>
                </c:pt>
                <c:pt idx="64">
                  <c:v>908</c:v>
                </c:pt>
                <c:pt idx="67">
                  <c:v>800</c:v>
                </c:pt>
                <c:pt idx="68">
                  <c:v>906</c:v>
                </c:pt>
                <c:pt idx="69">
                  <c:v>840</c:v>
                </c:pt>
                <c:pt idx="70">
                  <c:v>816</c:v>
                </c:pt>
                <c:pt idx="71">
                  <c:v>778</c:v>
                </c:pt>
                <c:pt idx="74">
                  <c:v>876</c:v>
                </c:pt>
                <c:pt idx="75">
                  <c:v>818</c:v>
                </c:pt>
                <c:pt idx="76">
                  <c:v>806</c:v>
                </c:pt>
                <c:pt idx="77">
                  <c:v>816</c:v>
                </c:pt>
                <c:pt idx="78">
                  <c:v>888</c:v>
                </c:pt>
                <c:pt idx="81">
                  <c:v>852</c:v>
                </c:pt>
                <c:pt idx="82">
                  <c:v>836</c:v>
                </c:pt>
                <c:pt idx="83">
                  <c:v>832</c:v>
                </c:pt>
                <c:pt idx="84">
                  <c:v>734</c:v>
                </c:pt>
                <c:pt idx="85">
                  <c:v>782</c:v>
                </c:pt>
                <c:pt idx="88">
                  <c:v>758</c:v>
                </c:pt>
                <c:pt idx="89">
                  <c:v>788</c:v>
                </c:pt>
                <c:pt idx="90">
                  <c:v>820</c:v>
                </c:pt>
                <c:pt idx="91">
                  <c:v>774</c:v>
                </c:pt>
                <c:pt idx="92">
                  <c:v>840</c:v>
                </c:pt>
                <c:pt idx="95">
                  <c:v>754</c:v>
                </c:pt>
                <c:pt idx="96">
                  <c:v>742</c:v>
                </c:pt>
                <c:pt idx="97">
                  <c:v>774</c:v>
                </c:pt>
                <c:pt idx="98">
                  <c:v>788</c:v>
                </c:pt>
                <c:pt idx="99">
                  <c:v>792</c:v>
                </c:pt>
                <c:pt idx="102">
                  <c:v>788</c:v>
                </c:pt>
                <c:pt idx="103">
                  <c:v>806</c:v>
                </c:pt>
                <c:pt idx="104">
                  <c:v>866</c:v>
                </c:pt>
                <c:pt idx="105">
                  <c:v>836</c:v>
                </c:pt>
                <c:pt idx="106">
                  <c:v>782</c:v>
                </c:pt>
                <c:pt idx="109">
                  <c:v>766</c:v>
                </c:pt>
                <c:pt idx="110">
                  <c:v>778</c:v>
                </c:pt>
                <c:pt idx="111">
                  <c:v>754</c:v>
                </c:pt>
                <c:pt idx="112">
                  <c:v>722</c:v>
                </c:pt>
                <c:pt idx="113">
                  <c:v>776</c:v>
                </c:pt>
                <c:pt idx="116">
                  <c:v>726</c:v>
                </c:pt>
                <c:pt idx="117">
                  <c:v>736</c:v>
                </c:pt>
                <c:pt idx="118">
                  <c:v>664</c:v>
                </c:pt>
                <c:pt idx="119">
                  <c:v>624</c:v>
                </c:pt>
                <c:pt idx="120">
                  <c:v>724</c:v>
                </c:pt>
                <c:pt idx="125">
                  <c:v>668</c:v>
                </c:pt>
                <c:pt idx="126">
                  <c:v>648</c:v>
                </c:pt>
                <c:pt idx="127">
                  <c:v>640</c:v>
                </c:pt>
                <c:pt idx="130">
                  <c:v>710</c:v>
                </c:pt>
                <c:pt idx="131">
                  <c:v>714</c:v>
                </c:pt>
                <c:pt idx="132">
                  <c:v>700</c:v>
                </c:pt>
                <c:pt idx="133">
                  <c:v>712</c:v>
                </c:pt>
                <c:pt idx="134">
                  <c:v>480</c:v>
                </c:pt>
                <c:pt idx="137">
                  <c:v>410</c:v>
                </c:pt>
                <c:pt idx="138">
                  <c:v>404</c:v>
                </c:pt>
                <c:pt idx="139">
                  <c:v>398</c:v>
                </c:pt>
                <c:pt idx="140">
                  <c:v>438</c:v>
                </c:pt>
                <c:pt idx="141">
                  <c:v>412</c:v>
                </c:pt>
                <c:pt idx="144">
                  <c:v>386</c:v>
                </c:pt>
                <c:pt idx="145">
                  <c:v>394</c:v>
                </c:pt>
                <c:pt idx="146">
                  <c:v>414</c:v>
                </c:pt>
                <c:pt idx="147">
                  <c:v>392</c:v>
                </c:pt>
                <c:pt idx="148">
                  <c:v>460</c:v>
                </c:pt>
                <c:pt idx="151">
                  <c:v>388</c:v>
                </c:pt>
                <c:pt idx="152">
                  <c:v>402</c:v>
                </c:pt>
                <c:pt idx="153">
                  <c:v>404</c:v>
                </c:pt>
                <c:pt idx="154">
                  <c:v>402</c:v>
                </c:pt>
                <c:pt idx="155">
                  <c:v>368</c:v>
                </c:pt>
                <c:pt idx="158">
                  <c:v>356</c:v>
                </c:pt>
                <c:pt idx="159">
                  <c:v>350</c:v>
                </c:pt>
                <c:pt idx="160">
                  <c:v>344</c:v>
                </c:pt>
                <c:pt idx="161">
                  <c:v>372</c:v>
                </c:pt>
                <c:pt idx="162">
                  <c:v>344</c:v>
                </c:pt>
                <c:pt idx="165">
                  <c:v>362</c:v>
                </c:pt>
                <c:pt idx="166">
                  <c:v>328</c:v>
                </c:pt>
                <c:pt idx="167">
                  <c:v>362</c:v>
                </c:pt>
                <c:pt idx="168">
                  <c:v>364</c:v>
                </c:pt>
                <c:pt idx="169">
                  <c:v>314</c:v>
                </c:pt>
                <c:pt idx="172">
                  <c:v>310</c:v>
                </c:pt>
                <c:pt idx="173">
                  <c:v>318</c:v>
                </c:pt>
                <c:pt idx="174">
                  <c:v>282</c:v>
                </c:pt>
                <c:pt idx="175">
                  <c:v>288</c:v>
                </c:pt>
                <c:pt idx="176">
                  <c:v>246</c:v>
                </c:pt>
                <c:pt idx="179">
                  <c:v>236</c:v>
                </c:pt>
                <c:pt idx="180">
                  <c:v>286</c:v>
                </c:pt>
                <c:pt idx="181">
                  <c:v>282</c:v>
                </c:pt>
                <c:pt idx="182">
                  <c:v>266</c:v>
                </c:pt>
                <c:pt idx="183">
                  <c:v>336</c:v>
                </c:pt>
                <c:pt idx="186">
                  <c:v>364</c:v>
                </c:pt>
                <c:pt idx="187">
                  <c:v>370</c:v>
                </c:pt>
                <c:pt idx="188">
                  <c:v>346</c:v>
                </c:pt>
                <c:pt idx="189">
                  <c:v>388</c:v>
                </c:pt>
                <c:pt idx="190">
                  <c:v>266</c:v>
                </c:pt>
                <c:pt idx="193">
                  <c:v>338</c:v>
                </c:pt>
                <c:pt idx="194">
                  <c:v>324</c:v>
                </c:pt>
                <c:pt idx="195">
                  <c:v>350</c:v>
                </c:pt>
                <c:pt idx="196">
                  <c:v>354</c:v>
                </c:pt>
                <c:pt idx="197">
                  <c:v>358</c:v>
                </c:pt>
                <c:pt idx="200">
                  <c:v>394</c:v>
                </c:pt>
                <c:pt idx="201">
                  <c:v>436</c:v>
                </c:pt>
                <c:pt idx="202">
                  <c:v>512</c:v>
                </c:pt>
                <c:pt idx="203">
                  <c:v>470</c:v>
                </c:pt>
                <c:pt idx="204">
                  <c:v>436</c:v>
                </c:pt>
                <c:pt idx="207">
                  <c:v>514</c:v>
                </c:pt>
                <c:pt idx="208">
                  <c:v>450</c:v>
                </c:pt>
                <c:pt idx="209">
                  <c:v>444</c:v>
                </c:pt>
                <c:pt idx="210">
                  <c:v>440</c:v>
                </c:pt>
                <c:pt idx="211">
                  <c:v>402</c:v>
                </c:pt>
                <c:pt idx="214">
                  <c:v>426</c:v>
                </c:pt>
                <c:pt idx="215">
                  <c:v>416</c:v>
                </c:pt>
                <c:pt idx="216">
                  <c:v>434</c:v>
                </c:pt>
                <c:pt idx="217">
                  <c:v>382</c:v>
                </c:pt>
                <c:pt idx="218">
                  <c:v>330</c:v>
                </c:pt>
                <c:pt idx="221">
                  <c:v>232</c:v>
                </c:pt>
                <c:pt idx="222">
                  <c:v>228</c:v>
                </c:pt>
                <c:pt idx="223">
                  <c:v>202</c:v>
                </c:pt>
                <c:pt idx="224">
                  <c:v>188</c:v>
                </c:pt>
                <c:pt idx="227">
                  <c:v>184</c:v>
                </c:pt>
                <c:pt idx="228">
                  <c:v>190</c:v>
                </c:pt>
                <c:pt idx="229">
                  <c:v>144</c:v>
                </c:pt>
                <c:pt idx="230">
                  <c:v>136</c:v>
                </c:pt>
                <c:pt idx="231">
                  <c:v>102</c:v>
                </c:pt>
                <c:pt idx="234">
                  <c:v>84</c:v>
                </c:pt>
                <c:pt idx="235">
                  <c:v>30</c:v>
                </c:pt>
                <c:pt idx="236">
                  <c:v>-52</c:v>
                </c:pt>
                <c:pt idx="237">
                  <c:v>2</c:v>
                </c:pt>
                <c:pt idx="238">
                  <c:v>24</c:v>
                </c:pt>
                <c:pt idx="241">
                  <c:v>-34</c:v>
                </c:pt>
                <c:pt idx="242">
                  <c:v>-110</c:v>
                </c:pt>
                <c:pt idx="243">
                  <c:v>-186</c:v>
                </c:pt>
                <c:pt idx="244">
                  <c:v>-196</c:v>
                </c:pt>
                <c:pt idx="245">
                  <c:v>-98</c:v>
                </c:pt>
                <c:pt idx="255">
                  <c:v>-120</c:v>
                </c:pt>
                <c:pt idx="256">
                  <c:v>-58</c:v>
                </c:pt>
                <c:pt idx="257">
                  <c:v>-8</c:v>
                </c:pt>
                <c:pt idx="258">
                  <c:v>-90</c:v>
                </c:pt>
                <c:pt idx="259">
                  <c:v>-178</c:v>
                </c:pt>
                <c:pt idx="262">
                  <c:v>-192</c:v>
                </c:pt>
                <c:pt idx="263">
                  <c:v>-268</c:v>
                </c:pt>
                <c:pt idx="264">
                  <c:v>-240</c:v>
                </c:pt>
                <c:pt idx="265">
                  <c:v>-188</c:v>
                </c:pt>
                <c:pt idx="266">
                  <c:v>-308</c:v>
                </c:pt>
                <c:pt idx="269">
                  <c:v>-348</c:v>
                </c:pt>
                <c:pt idx="270">
                  <c:v>-554</c:v>
                </c:pt>
                <c:pt idx="271">
                  <c:v>-882</c:v>
                </c:pt>
                <c:pt idx="272">
                  <c:v>-872</c:v>
                </c:pt>
                <c:pt idx="273">
                  <c:v>-902</c:v>
                </c:pt>
                <c:pt idx="276">
                  <c:v>-812</c:v>
                </c:pt>
                <c:pt idx="278">
                  <c:v>-1142</c:v>
                </c:pt>
                <c:pt idx="279">
                  <c:v>-1324</c:v>
                </c:pt>
                <c:pt idx="280">
                  <c:v>-1406</c:v>
                </c:pt>
                <c:pt idx="281">
                  <c:v>-922</c:v>
                </c:pt>
                <c:pt idx="284">
                  <c:v>-1082</c:v>
                </c:pt>
                <c:pt idx="285">
                  <c:v>-1132</c:v>
                </c:pt>
                <c:pt idx="286">
                  <c:v>-1600</c:v>
                </c:pt>
                <c:pt idx="287">
                  <c:v>-1560</c:v>
                </c:pt>
                <c:pt idx="288">
                  <c:v>-1756</c:v>
                </c:pt>
                <c:pt idx="291">
                  <c:v>-1048</c:v>
                </c:pt>
                <c:pt idx="292">
                  <c:v>-782</c:v>
                </c:pt>
                <c:pt idx="293">
                  <c:v>-952</c:v>
                </c:pt>
                <c:pt idx="294">
                  <c:v>-644</c:v>
                </c:pt>
                <c:pt idx="295">
                  <c:v>-622</c:v>
                </c:pt>
                <c:pt idx="298">
                  <c:v>-610</c:v>
                </c:pt>
                <c:pt idx="299">
                  <c:v>-856</c:v>
                </c:pt>
                <c:pt idx="300">
                  <c:v>-1180</c:v>
                </c:pt>
                <c:pt idx="301">
                  <c:v>-1046</c:v>
                </c:pt>
                <c:pt idx="302">
                  <c:v>-1276</c:v>
                </c:pt>
                <c:pt idx="305">
                  <c:v>-1296</c:v>
                </c:pt>
                <c:pt idx="306">
                  <c:v>-1392</c:v>
                </c:pt>
                <c:pt idx="307">
                  <c:v>-1310</c:v>
                </c:pt>
                <c:pt idx="308">
                  <c:v>-1182</c:v>
                </c:pt>
                <c:pt idx="309">
                  <c:v>-842</c:v>
                </c:pt>
                <c:pt idx="313">
                  <c:v>-1166</c:v>
                </c:pt>
                <c:pt idx="314">
                  <c:v>-1012</c:v>
                </c:pt>
                <c:pt idx="315">
                  <c:v>-946</c:v>
                </c:pt>
                <c:pt idx="318">
                  <c:v>-1016</c:v>
                </c:pt>
                <c:pt idx="319">
                  <c:v>-1156</c:v>
                </c:pt>
                <c:pt idx="320">
                  <c:v>-1314</c:v>
                </c:pt>
                <c:pt idx="321">
                  <c:v>-1476</c:v>
                </c:pt>
                <c:pt idx="322">
                  <c:v>-1610</c:v>
                </c:pt>
              </c:numCache>
            </c:numRef>
          </c:val>
          <c:smooth val="0"/>
        </c:ser>
        <c:ser>
          <c:idx val="4"/>
          <c:order val="4"/>
          <c:tx>
            <c:strRef>
              <c:f>[油脂现货价量.xlsx]豆油!$BG$1:$BG$2</c:f>
              <c:strCache>
                <c:ptCount val="1"/>
                <c:pt idx="0">
                  <c:v>Y2305</c:v>
                </c:pt>
              </c:strCache>
            </c:strRef>
          </c:tx>
          <c:spPr>
            <a:ln w="28575" cap="rnd">
              <a:solidFill>
                <a:srgbClr val="70AD47"/>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[油脂现货价量.xlsx]豆油!$BG$3:$BG$326</c:f>
              <c:numCache>
                <c:formatCode>0_ </c:formatCode>
                <c:ptCount val="323"/>
                <c:pt idx="0">
                  <c:v>-4</c:v>
                </c:pt>
                <c:pt idx="3">
                  <c:v>-14</c:v>
                </c:pt>
                <c:pt idx="4">
                  <c:v>-104</c:v>
                </c:pt>
                <c:pt idx="5">
                  <c:v>30</c:v>
                </c:pt>
                <c:pt idx="6">
                  <c:v>88</c:v>
                </c:pt>
                <c:pt idx="7">
                  <c:v>-10</c:v>
                </c:pt>
                <c:pt idx="10">
                  <c:v>64</c:v>
                </c:pt>
                <c:pt idx="11">
                  <c:v>116</c:v>
                </c:pt>
                <c:pt idx="12">
                  <c:v>88</c:v>
                </c:pt>
                <c:pt idx="13">
                  <c:v>60</c:v>
                </c:pt>
                <c:pt idx="17">
                  <c:v>60</c:v>
                </c:pt>
                <c:pt idx="18">
                  <c:v>68</c:v>
                </c:pt>
                <c:pt idx="19">
                  <c:v>110</c:v>
                </c:pt>
                <c:pt idx="20">
                  <c:v>290</c:v>
                </c:pt>
                <c:pt idx="21">
                  <c:v>336</c:v>
                </c:pt>
                <c:pt idx="24">
                  <c:v>500</c:v>
                </c:pt>
                <c:pt idx="25">
                  <c:v>398</c:v>
                </c:pt>
                <c:pt idx="26">
                  <c:v>426</c:v>
                </c:pt>
                <c:pt idx="27">
                  <c:v>458</c:v>
                </c:pt>
                <c:pt idx="28">
                  <c:v>392</c:v>
                </c:pt>
                <c:pt idx="31">
                  <c:v>394</c:v>
                </c:pt>
                <c:pt idx="32">
                  <c:v>382</c:v>
                </c:pt>
                <c:pt idx="33">
                  <c:v>284</c:v>
                </c:pt>
                <c:pt idx="34">
                  <c:v>312</c:v>
                </c:pt>
                <c:pt idx="35">
                  <c:v>416</c:v>
                </c:pt>
                <c:pt idx="38">
                  <c:v>456</c:v>
                </c:pt>
                <c:pt idx="39">
                  <c:v>306</c:v>
                </c:pt>
                <c:pt idx="40">
                  <c:v>440</c:v>
                </c:pt>
                <c:pt idx="41">
                  <c:v>418</c:v>
                </c:pt>
                <c:pt idx="42">
                  <c:v>502</c:v>
                </c:pt>
                <c:pt idx="45">
                  <c:v>464</c:v>
                </c:pt>
                <c:pt idx="46">
                  <c:v>458</c:v>
                </c:pt>
                <c:pt idx="47">
                  <c:v>490</c:v>
                </c:pt>
                <c:pt idx="48">
                  <c:v>436</c:v>
                </c:pt>
                <c:pt idx="49">
                  <c:v>322</c:v>
                </c:pt>
                <c:pt idx="52">
                  <c:v>462</c:v>
                </c:pt>
                <c:pt idx="53">
                  <c:v>536</c:v>
                </c:pt>
                <c:pt idx="54">
                  <c:v>516</c:v>
                </c:pt>
                <c:pt idx="55">
                  <c:v>548</c:v>
                </c:pt>
                <c:pt idx="56">
                  <c:v>584</c:v>
                </c:pt>
                <c:pt idx="59">
                  <c:v>572</c:v>
                </c:pt>
                <c:pt idx="60">
                  <c:v>712</c:v>
                </c:pt>
                <c:pt idx="61">
                  <c:v>566</c:v>
                </c:pt>
                <c:pt idx="62">
                  <c:v>628</c:v>
                </c:pt>
                <c:pt idx="63">
                  <c:v>638</c:v>
                </c:pt>
                <c:pt idx="66">
                  <c:v>722</c:v>
                </c:pt>
                <c:pt idx="67">
                  <c:v>708</c:v>
                </c:pt>
                <c:pt idx="68">
                  <c:v>890</c:v>
                </c:pt>
                <c:pt idx="69">
                  <c:v>910</c:v>
                </c:pt>
                <c:pt idx="70">
                  <c:v>800</c:v>
                </c:pt>
                <c:pt idx="73">
                  <c:v>890</c:v>
                </c:pt>
                <c:pt idx="74">
                  <c:v>1052</c:v>
                </c:pt>
                <c:pt idx="75">
                  <c:v>1090</c:v>
                </c:pt>
                <c:pt idx="76">
                  <c:v>1024</c:v>
                </c:pt>
                <c:pt idx="77">
                  <c:v>926</c:v>
                </c:pt>
                <c:pt idx="80">
                  <c:v>758</c:v>
                </c:pt>
                <c:pt idx="81">
                  <c:v>748</c:v>
                </c:pt>
                <c:pt idx="82">
                  <c:v>854</c:v>
                </c:pt>
                <c:pt idx="83">
                  <c:v>786</c:v>
                </c:pt>
                <c:pt idx="84">
                  <c:v>714</c:v>
                </c:pt>
                <c:pt idx="87">
                  <c:v>588</c:v>
                </c:pt>
                <c:pt idx="88">
                  <c:v>582</c:v>
                </c:pt>
                <c:pt idx="89">
                  <c:v>680</c:v>
                </c:pt>
                <c:pt idx="90">
                  <c:v>768</c:v>
                </c:pt>
                <c:pt idx="91">
                  <c:v>692</c:v>
                </c:pt>
                <c:pt idx="94">
                  <c:v>652</c:v>
                </c:pt>
                <c:pt idx="95">
                  <c:v>828</c:v>
                </c:pt>
                <c:pt idx="96">
                  <c:v>778</c:v>
                </c:pt>
                <c:pt idx="97">
                  <c:v>818</c:v>
                </c:pt>
                <c:pt idx="98">
                  <c:v>764</c:v>
                </c:pt>
                <c:pt idx="101">
                  <c:v>806</c:v>
                </c:pt>
                <c:pt idx="102">
                  <c:v>838</c:v>
                </c:pt>
                <c:pt idx="103">
                  <c:v>780</c:v>
                </c:pt>
                <c:pt idx="104">
                  <c:v>820</c:v>
                </c:pt>
                <c:pt idx="105">
                  <c:v>862</c:v>
                </c:pt>
                <c:pt idx="108">
                  <c:v>930</c:v>
                </c:pt>
                <c:pt idx="109">
                  <c:v>978</c:v>
                </c:pt>
                <c:pt idx="110">
                  <c:v>950</c:v>
                </c:pt>
                <c:pt idx="111">
                  <c:v>858</c:v>
                </c:pt>
                <c:pt idx="112">
                  <c:v>922</c:v>
                </c:pt>
                <c:pt idx="116">
                  <c:v>962</c:v>
                </c:pt>
                <c:pt idx="117">
                  <c:v>960</c:v>
                </c:pt>
                <c:pt idx="118">
                  <c:v>938</c:v>
                </c:pt>
                <c:pt idx="119">
                  <c:v>992</c:v>
                </c:pt>
                <c:pt idx="122">
                  <c:v>932</c:v>
                </c:pt>
                <c:pt idx="123">
                  <c:v>1014</c:v>
                </c:pt>
                <c:pt idx="124">
                  <c:v>912</c:v>
                </c:pt>
                <c:pt idx="125">
                  <c:v>886</c:v>
                </c:pt>
                <c:pt idx="126">
                  <c:v>916</c:v>
                </c:pt>
                <c:pt idx="129">
                  <c:v>1042</c:v>
                </c:pt>
                <c:pt idx="130">
                  <c:v>1070</c:v>
                </c:pt>
                <c:pt idx="131">
                  <c:v>1172</c:v>
                </c:pt>
                <c:pt idx="132">
                  <c:v>1146</c:v>
                </c:pt>
                <c:pt idx="133">
                  <c:v>1126</c:v>
                </c:pt>
                <c:pt idx="136">
                  <c:v>812</c:v>
                </c:pt>
                <c:pt idx="137">
                  <c:v>788</c:v>
                </c:pt>
                <c:pt idx="138">
                  <c:v>836</c:v>
                </c:pt>
                <c:pt idx="139">
                  <c:v>1010</c:v>
                </c:pt>
                <c:pt idx="140">
                  <c:v>1040</c:v>
                </c:pt>
                <c:pt idx="143">
                  <c:v>1008</c:v>
                </c:pt>
                <c:pt idx="144">
                  <c:v>840</c:v>
                </c:pt>
                <c:pt idx="145">
                  <c:v>698</c:v>
                </c:pt>
                <c:pt idx="146">
                  <c:v>672</c:v>
                </c:pt>
                <c:pt idx="147">
                  <c:v>710</c:v>
                </c:pt>
                <c:pt idx="150">
                  <c:v>756</c:v>
                </c:pt>
                <c:pt idx="151">
                  <c:v>620</c:v>
                </c:pt>
                <c:pt idx="152">
                  <c:v>684</c:v>
                </c:pt>
                <c:pt idx="153">
                  <c:v>608</c:v>
                </c:pt>
                <c:pt idx="154">
                  <c:v>622</c:v>
                </c:pt>
                <c:pt idx="157">
                  <c:v>488</c:v>
                </c:pt>
                <c:pt idx="158">
                  <c:v>350</c:v>
                </c:pt>
                <c:pt idx="159">
                  <c:v>446</c:v>
                </c:pt>
                <c:pt idx="160">
                  <c:v>478</c:v>
                </c:pt>
                <c:pt idx="161">
                  <c:v>434</c:v>
                </c:pt>
                <c:pt idx="164">
                  <c:v>444</c:v>
                </c:pt>
                <c:pt idx="165">
                  <c:v>442</c:v>
                </c:pt>
                <c:pt idx="166">
                  <c:v>426</c:v>
                </c:pt>
                <c:pt idx="167">
                  <c:v>426</c:v>
                </c:pt>
                <c:pt idx="168">
                  <c:v>324</c:v>
                </c:pt>
                <c:pt idx="171">
                  <c:v>402</c:v>
                </c:pt>
                <c:pt idx="172">
                  <c:v>442</c:v>
                </c:pt>
                <c:pt idx="173">
                  <c:v>500</c:v>
                </c:pt>
                <c:pt idx="174">
                  <c:v>666</c:v>
                </c:pt>
                <c:pt idx="175">
                  <c:v>670</c:v>
                </c:pt>
                <c:pt idx="178">
                  <c:v>672</c:v>
                </c:pt>
                <c:pt idx="179">
                  <c:v>542</c:v>
                </c:pt>
                <c:pt idx="180">
                  <c:v>470</c:v>
                </c:pt>
                <c:pt idx="181">
                  <c:v>434</c:v>
                </c:pt>
                <c:pt idx="182">
                  <c:v>428</c:v>
                </c:pt>
                <c:pt idx="185">
                  <c:v>424</c:v>
                </c:pt>
                <c:pt idx="186">
                  <c:v>322</c:v>
                </c:pt>
                <c:pt idx="187">
                  <c:v>358</c:v>
                </c:pt>
                <c:pt idx="188">
                  <c:v>352</c:v>
                </c:pt>
                <c:pt idx="189">
                  <c:v>388</c:v>
                </c:pt>
                <c:pt idx="192">
                  <c:v>528</c:v>
                </c:pt>
                <c:pt idx="193">
                  <c:v>598</c:v>
                </c:pt>
                <c:pt idx="194">
                  <c:v>632</c:v>
                </c:pt>
                <c:pt idx="195">
                  <c:v>724</c:v>
                </c:pt>
                <c:pt idx="196">
                  <c:v>742</c:v>
                </c:pt>
                <c:pt idx="199">
                  <c:v>874</c:v>
                </c:pt>
                <c:pt idx="200">
                  <c:v>914</c:v>
                </c:pt>
                <c:pt idx="201">
                  <c:v>878</c:v>
                </c:pt>
                <c:pt idx="202">
                  <c:v>842</c:v>
                </c:pt>
                <c:pt idx="203">
                  <c:v>704</c:v>
                </c:pt>
                <c:pt idx="206">
                  <c:v>702</c:v>
                </c:pt>
                <c:pt idx="207">
                  <c:v>702</c:v>
                </c:pt>
                <c:pt idx="208">
                  <c:v>656</c:v>
                </c:pt>
                <c:pt idx="209">
                  <c:v>708</c:v>
                </c:pt>
                <c:pt idx="210">
                  <c:v>670</c:v>
                </c:pt>
                <c:pt idx="213">
                  <c:v>620</c:v>
                </c:pt>
                <c:pt idx="214">
                  <c:v>624</c:v>
                </c:pt>
                <c:pt idx="215">
                  <c:v>664</c:v>
                </c:pt>
                <c:pt idx="216">
                  <c:v>680</c:v>
                </c:pt>
                <c:pt idx="217">
                  <c:v>562</c:v>
                </c:pt>
                <c:pt idx="220">
                  <c:v>614</c:v>
                </c:pt>
                <c:pt idx="221">
                  <c:v>580</c:v>
                </c:pt>
                <c:pt idx="222">
                  <c:v>622</c:v>
                </c:pt>
                <c:pt idx="223">
                  <c:v>588</c:v>
                </c:pt>
                <c:pt idx="226">
                  <c:v>648</c:v>
                </c:pt>
                <c:pt idx="227">
                  <c:v>716</c:v>
                </c:pt>
                <c:pt idx="228">
                  <c:v>716</c:v>
                </c:pt>
                <c:pt idx="229">
                  <c:v>722</c:v>
                </c:pt>
                <c:pt idx="230">
                  <c:v>784</c:v>
                </c:pt>
                <c:pt idx="233">
                  <c:v>794</c:v>
                </c:pt>
                <c:pt idx="234">
                  <c:v>788</c:v>
                </c:pt>
                <c:pt idx="235">
                  <c:v>896</c:v>
                </c:pt>
                <c:pt idx="236">
                  <c:v>916</c:v>
                </c:pt>
                <c:pt idx="237">
                  <c:v>900</c:v>
                </c:pt>
                <c:pt idx="247">
                  <c:v>900</c:v>
                </c:pt>
                <c:pt idx="248">
                  <c:v>976</c:v>
                </c:pt>
                <c:pt idx="249">
                  <c:v>944</c:v>
                </c:pt>
                <c:pt idx="250">
                  <c:v>878</c:v>
                </c:pt>
                <c:pt idx="251">
                  <c:v>816</c:v>
                </c:pt>
                <c:pt idx="254">
                  <c:v>774</c:v>
                </c:pt>
                <c:pt idx="255">
                  <c:v>750</c:v>
                </c:pt>
                <c:pt idx="256">
                  <c:v>738</c:v>
                </c:pt>
                <c:pt idx="257">
                  <c:v>754</c:v>
                </c:pt>
                <c:pt idx="258">
                  <c:v>764</c:v>
                </c:pt>
                <c:pt idx="261">
                  <c:v>834</c:v>
                </c:pt>
                <c:pt idx="262">
                  <c:v>766</c:v>
                </c:pt>
                <c:pt idx="263">
                  <c:v>786</c:v>
                </c:pt>
                <c:pt idx="264">
                  <c:v>768</c:v>
                </c:pt>
                <c:pt idx="265">
                  <c:v>702</c:v>
                </c:pt>
                <c:pt idx="268">
                  <c:v>690</c:v>
                </c:pt>
                <c:pt idx="269">
                  <c:v>692</c:v>
                </c:pt>
                <c:pt idx="270">
                  <c:v>632</c:v>
                </c:pt>
                <c:pt idx="271">
                  <c:v>634</c:v>
                </c:pt>
                <c:pt idx="272">
                  <c:v>596</c:v>
                </c:pt>
                <c:pt idx="275">
                  <c:v>622</c:v>
                </c:pt>
                <c:pt idx="276">
                  <c:v>620</c:v>
                </c:pt>
                <c:pt idx="278">
                  <c:v>596</c:v>
                </c:pt>
                <c:pt idx="279">
                  <c:v>552</c:v>
                </c:pt>
                <c:pt idx="280">
                  <c:v>622</c:v>
                </c:pt>
                <c:pt idx="283">
                  <c:v>642</c:v>
                </c:pt>
                <c:pt idx="284">
                  <c:v>680</c:v>
                </c:pt>
                <c:pt idx="285">
                  <c:v>676</c:v>
                </c:pt>
                <c:pt idx="286">
                  <c:v>678</c:v>
                </c:pt>
                <c:pt idx="287">
                  <c:v>648</c:v>
                </c:pt>
                <c:pt idx="290">
                  <c:v>672</c:v>
                </c:pt>
                <c:pt idx="291">
                  <c:v>632</c:v>
                </c:pt>
                <c:pt idx="292">
                  <c:v>540</c:v>
                </c:pt>
                <c:pt idx="293">
                  <c:v>432</c:v>
                </c:pt>
                <c:pt idx="294">
                  <c:v>374</c:v>
                </c:pt>
                <c:pt idx="297">
                  <c:v>518</c:v>
                </c:pt>
                <c:pt idx="298">
                  <c:v>498</c:v>
                </c:pt>
                <c:pt idx="299">
                  <c:v>552</c:v>
                </c:pt>
                <c:pt idx="300">
                  <c:v>632</c:v>
                </c:pt>
                <c:pt idx="301">
                  <c:v>518</c:v>
                </c:pt>
                <c:pt idx="304">
                  <c:v>502</c:v>
                </c:pt>
                <c:pt idx="305">
                  <c:v>512</c:v>
                </c:pt>
                <c:pt idx="306">
                  <c:v>510</c:v>
                </c:pt>
                <c:pt idx="307">
                  <c:v>520</c:v>
                </c:pt>
                <c:pt idx="308">
                  <c:v>544</c:v>
                </c:pt>
                <c:pt idx="311">
                  <c:v>542</c:v>
                </c:pt>
                <c:pt idx="312">
                  <c:v>566</c:v>
                </c:pt>
                <c:pt idx="313">
                  <c:v>520</c:v>
                </c:pt>
                <c:pt idx="314">
                  <c:v>554</c:v>
                </c:pt>
                <c:pt idx="317">
                  <c:v>498</c:v>
                </c:pt>
                <c:pt idx="318">
                  <c:v>366</c:v>
                </c:pt>
                <c:pt idx="319">
                  <c:v>428</c:v>
                </c:pt>
                <c:pt idx="320">
                  <c:v>536</c:v>
                </c:pt>
                <c:pt idx="321">
                  <c:v>476</c:v>
                </c:pt>
              </c:numCache>
            </c:numRef>
          </c:val>
          <c:smooth val="0"/>
        </c:ser>
        <c:ser>
          <c:idx val="5"/>
          <c:order val="5"/>
          <c:tx>
            <c:strRef>
              <c:f>[油脂现货价量.xlsx]豆油!$BH$1:$BH$2</c:f>
              <c:strCache>
                <c:ptCount val="1"/>
                <c:pt idx="0">
                  <c:v>Y2405</c:v>
                </c:pt>
              </c:strCache>
            </c:strRef>
          </c:tx>
          <c:spPr>
            <a:ln w="28575" cap="rnd">
              <a:solidFill>
                <a:srgbClr val="C00000"/>
              </a:solidFill>
              <a:round/>
            </a:ln>
            <a:effectLst/>
          </c:spPr>
          <c:marker>
            <c:symbol val="none"/>
          </c:marker>
          <c:dLbls>
            <c:delete val="1"/>
          </c:dLbls>
          <c:cat>
            <c:strRef>
              <c:f>[油脂现货价量.xlsx]豆油!$BB$3:$BB$326</c:f>
              <c:strCache>
                <c:ptCount val="323"/>
                <c:pt idx="0">
                  <c:v>5月20日</c:v>
                </c:pt>
                <c:pt idx="1">
                  <c:v>5月21日</c:v>
                </c:pt>
                <c:pt idx="2">
                  <c:v>5月22日</c:v>
                </c:pt>
                <c:pt idx="3">
                  <c:v>5月23日</c:v>
                </c:pt>
                <c:pt idx="4">
                  <c:v>5月24日</c:v>
                </c:pt>
                <c:pt idx="5">
                  <c:v>5月25日</c:v>
                </c:pt>
                <c:pt idx="6">
                  <c:v>5月26日</c:v>
                </c:pt>
                <c:pt idx="7">
                  <c:v>5月27日</c:v>
                </c:pt>
                <c:pt idx="8">
                  <c:v>5月28日</c:v>
                </c:pt>
                <c:pt idx="9">
                  <c:v>5月29日</c:v>
                </c:pt>
                <c:pt idx="10">
                  <c:v>5月30日</c:v>
                </c:pt>
                <c:pt idx="11">
                  <c:v>5月31日</c:v>
                </c:pt>
                <c:pt idx="12">
                  <c:v>6月1日</c:v>
                </c:pt>
                <c:pt idx="13">
                  <c:v>6月2日</c:v>
                </c:pt>
                <c:pt idx="14">
                  <c:v>6月3日</c:v>
                </c:pt>
                <c:pt idx="15">
                  <c:v>6月4日</c:v>
                </c:pt>
                <c:pt idx="16">
                  <c:v>6月5日</c:v>
                </c:pt>
                <c:pt idx="17">
                  <c:v>6月6日</c:v>
                </c:pt>
                <c:pt idx="18">
                  <c:v>6月7日</c:v>
                </c:pt>
                <c:pt idx="19">
                  <c:v>6月8日</c:v>
                </c:pt>
                <c:pt idx="20">
                  <c:v>6月9日</c:v>
                </c:pt>
                <c:pt idx="21">
                  <c:v>6月10日</c:v>
                </c:pt>
                <c:pt idx="22">
                  <c:v>6月11日</c:v>
                </c:pt>
                <c:pt idx="23">
                  <c:v>6月12日</c:v>
                </c:pt>
                <c:pt idx="24">
                  <c:v>6月13日</c:v>
                </c:pt>
                <c:pt idx="25">
                  <c:v>6月14日</c:v>
                </c:pt>
                <c:pt idx="26">
                  <c:v>6月15日</c:v>
                </c:pt>
                <c:pt idx="27">
                  <c:v>6月16日</c:v>
                </c:pt>
                <c:pt idx="28">
                  <c:v>6月17日</c:v>
                </c:pt>
                <c:pt idx="29">
                  <c:v>6月18日</c:v>
                </c:pt>
                <c:pt idx="30">
                  <c:v>6月19日</c:v>
                </c:pt>
                <c:pt idx="31">
                  <c:v>6月20日</c:v>
                </c:pt>
                <c:pt idx="32">
                  <c:v>6月21日</c:v>
                </c:pt>
                <c:pt idx="33">
                  <c:v>6月22日</c:v>
                </c:pt>
                <c:pt idx="34">
                  <c:v>6月23日</c:v>
                </c:pt>
                <c:pt idx="35">
                  <c:v>6月24日</c:v>
                </c:pt>
                <c:pt idx="36">
                  <c:v>6月25日</c:v>
                </c:pt>
                <c:pt idx="37">
                  <c:v>6月26日</c:v>
                </c:pt>
                <c:pt idx="38">
                  <c:v>6月27日</c:v>
                </c:pt>
                <c:pt idx="39">
                  <c:v>6月28日</c:v>
                </c:pt>
                <c:pt idx="40">
                  <c:v>6月29日</c:v>
                </c:pt>
                <c:pt idx="41">
                  <c:v>6月30日</c:v>
                </c:pt>
                <c:pt idx="42">
                  <c:v>7月1日</c:v>
                </c:pt>
                <c:pt idx="43">
                  <c:v>7月2日</c:v>
                </c:pt>
                <c:pt idx="44">
                  <c:v>7月3日</c:v>
                </c:pt>
                <c:pt idx="45">
                  <c:v>7月4日</c:v>
                </c:pt>
                <c:pt idx="46">
                  <c:v>7月5日</c:v>
                </c:pt>
                <c:pt idx="47">
                  <c:v>7月6日</c:v>
                </c:pt>
                <c:pt idx="48">
                  <c:v>7月7日</c:v>
                </c:pt>
                <c:pt idx="49">
                  <c:v>7月8日</c:v>
                </c:pt>
                <c:pt idx="50">
                  <c:v>7月9日</c:v>
                </c:pt>
                <c:pt idx="51">
                  <c:v>7月10日</c:v>
                </c:pt>
                <c:pt idx="52">
                  <c:v>7月11日</c:v>
                </c:pt>
                <c:pt idx="53">
                  <c:v>7月12日</c:v>
                </c:pt>
                <c:pt idx="54">
                  <c:v>7月13日</c:v>
                </c:pt>
                <c:pt idx="55">
                  <c:v>7月14日</c:v>
                </c:pt>
                <c:pt idx="56">
                  <c:v>7月15日</c:v>
                </c:pt>
                <c:pt idx="57">
                  <c:v>7月16日</c:v>
                </c:pt>
                <c:pt idx="58">
                  <c:v>7月17日</c:v>
                </c:pt>
                <c:pt idx="59">
                  <c:v>7月18日</c:v>
                </c:pt>
                <c:pt idx="60">
                  <c:v>7月19日</c:v>
                </c:pt>
                <c:pt idx="61">
                  <c:v>7月20日</c:v>
                </c:pt>
                <c:pt idx="62">
                  <c:v>7月21日</c:v>
                </c:pt>
                <c:pt idx="63">
                  <c:v>7月22日</c:v>
                </c:pt>
                <c:pt idx="64">
                  <c:v>7月23日</c:v>
                </c:pt>
                <c:pt idx="65">
                  <c:v>7月24日</c:v>
                </c:pt>
                <c:pt idx="66">
                  <c:v>7月25日</c:v>
                </c:pt>
                <c:pt idx="67">
                  <c:v>7月26日</c:v>
                </c:pt>
                <c:pt idx="68">
                  <c:v>7月27日</c:v>
                </c:pt>
                <c:pt idx="69">
                  <c:v>7月28日</c:v>
                </c:pt>
                <c:pt idx="70">
                  <c:v>7月29日</c:v>
                </c:pt>
                <c:pt idx="71">
                  <c:v>7月30日</c:v>
                </c:pt>
                <c:pt idx="72">
                  <c:v>7月31日</c:v>
                </c:pt>
                <c:pt idx="73">
                  <c:v>8月1日</c:v>
                </c:pt>
                <c:pt idx="74">
                  <c:v>8月2日</c:v>
                </c:pt>
                <c:pt idx="75">
                  <c:v>8月3日</c:v>
                </c:pt>
                <c:pt idx="76">
                  <c:v>8月4日</c:v>
                </c:pt>
                <c:pt idx="77">
                  <c:v>8月5日</c:v>
                </c:pt>
                <c:pt idx="78">
                  <c:v>8月6日</c:v>
                </c:pt>
                <c:pt idx="79">
                  <c:v>8月7日</c:v>
                </c:pt>
                <c:pt idx="80">
                  <c:v>8月8日</c:v>
                </c:pt>
                <c:pt idx="81">
                  <c:v>8月9日</c:v>
                </c:pt>
                <c:pt idx="82">
                  <c:v>8月10日</c:v>
                </c:pt>
                <c:pt idx="83">
                  <c:v>8月11日</c:v>
                </c:pt>
                <c:pt idx="84">
                  <c:v>8月12日</c:v>
                </c:pt>
                <c:pt idx="85">
                  <c:v>8月13日</c:v>
                </c:pt>
                <c:pt idx="86">
                  <c:v>8月14日</c:v>
                </c:pt>
                <c:pt idx="87">
                  <c:v>8月15日</c:v>
                </c:pt>
                <c:pt idx="88">
                  <c:v>8月16日</c:v>
                </c:pt>
                <c:pt idx="89">
                  <c:v>8月17日</c:v>
                </c:pt>
                <c:pt idx="90">
                  <c:v>8月18日</c:v>
                </c:pt>
                <c:pt idx="91">
                  <c:v>8月19日</c:v>
                </c:pt>
                <c:pt idx="92">
                  <c:v>8月20日</c:v>
                </c:pt>
                <c:pt idx="93">
                  <c:v>8月21日</c:v>
                </c:pt>
                <c:pt idx="94">
                  <c:v>8月22日</c:v>
                </c:pt>
                <c:pt idx="95">
                  <c:v>8月23日</c:v>
                </c:pt>
                <c:pt idx="96">
                  <c:v>8月24日</c:v>
                </c:pt>
                <c:pt idx="97">
                  <c:v>8月25日</c:v>
                </c:pt>
                <c:pt idx="98">
                  <c:v>8月26日</c:v>
                </c:pt>
                <c:pt idx="99">
                  <c:v>8月27日</c:v>
                </c:pt>
                <c:pt idx="100">
                  <c:v>8月28日</c:v>
                </c:pt>
                <c:pt idx="101">
                  <c:v>8月29日</c:v>
                </c:pt>
                <c:pt idx="102">
                  <c:v>8月30日</c:v>
                </c:pt>
                <c:pt idx="103">
                  <c:v>8月31日</c:v>
                </c:pt>
                <c:pt idx="104">
                  <c:v>9月1日</c:v>
                </c:pt>
                <c:pt idx="105">
                  <c:v>9月2日</c:v>
                </c:pt>
                <c:pt idx="106">
                  <c:v>9月3日</c:v>
                </c:pt>
                <c:pt idx="107">
                  <c:v>9月4日</c:v>
                </c:pt>
                <c:pt idx="108">
                  <c:v>9月5日</c:v>
                </c:pt>
                <c:pt idx="109">
                  <c:v>9月6日</c:v>
                </c:pt>
                <c:pt idx="110">
                  <c:v>9月7日</c:v>
                </c:pt>
                <c:pt idx="111">
                  <c:v>9月8日</c:v>
                </c:pt>
                <c:pt idx="112">
                  <c:v>9月9日</c:v>
                </c:pt>
                <c:pt idx="113">
                  <c:v>9月10日</c:v>
                </c:pt>
                <c:pt idx="114">
                  <c:v>9月11日</c:v>
                </c:pt>
                <c:pt idx="115">
                  <c:v>9月12日</c:v>
                </c:pt>
                <c:pt idx="116">
                  <c:v>9月13日</c:v>
                </c:pt>
                <c:pt idx="117">
                  <c:v>9月14日</c:v>
                </c:pt>
                <c:pt idx="118">
                  <c:v>9月15日</c:v>
                </c:pt>
                <c:pt idx="119">
                  <c:v>9月16日</c:v>
                </c:pt>
                <c:pt idx="120">
                  <c:v>9月17日</c:v>
                </c:pt>
                <c:pt idx="121">
                  <c:v>9月18日</c:v>
                </c:pt>
                <c:pt idx="122">
                  <c:v>9月19日</c:v>
                </c:pt>
                <c:pt idx="123">
                  <c:v>9月20日</c:v>
                </c:pt>
                <c:pt idx="124">
                  <c:v>9月21日</c:v>
                </c:pt>
                <c:pt idx="125">
                  <c:v>9月22日</c:v>
                </c:pt>
                <c:pt idx="126">
                  <c:v>9月23日</c:v>
                </c:pt>
                <c:pt idx="127">
                  <c:v>9月24日</c:v>
                </c:pt>
                <c:pt idx="128">
                  <c:v>9月25日</c:v>
                </c:pt>
                <c:pt idx="129">
                  <c:v>9月26日</c:v>
                </c:pt>
                <c:pt idx="130">
                  <c:v>9月27日</c:v>
                </c:pt>
                <c:pt idx="131">
                  <c:v>9月28日</c:v>
                </c:pt>
                <c:pt idx="132">
                  <c:v>9月29日</c:v>
                </c:pt>
                <c:pt idx="133">
                  <c:v>9月30日</c:v>
                </c:pt>
                <c:pt idx="134">
                  <c:v>10月8日</c:v>
                </c:pt>
                <c:pt idx="135">
                  <c:v>10月9日</c:v>
                </c:pt>
                <c:pt idx="136">
                  <c:v>10月10日</c:v>
                </c:pt>
                <c:pt idx="137">
                  <c:v>10月11日</c:v>
                </c:pt>
                <c:pt idx="138">
                  <c:v>10月12日</c:v>
                </c:pt>
                <c:pt idx="139">
                  <c:v>10月13日</c:v>
                </c:pt>
                <c:pt idx="140">
                  <c:v>10月14日</c:v>
                </c:pt>
                <c:pt idx="141">
                  <c:v>10月15日</c:v>
                </c:pt>
                <c:pt idx="142">
                  <c:v>10月16日</c:v>
                </c:pt>
                <c:pt idx="143">
                  <c:v>10月17日</c:v>
                </c:pt>
                <c:pt idx="144">
                  <c:v>10月18日</c:v>
                </c:pt>
                <c:pt idx="145">
                  <c:v>10月19日</c:v>
                </c:pt>
                <c:pt idx="146">
                  <c:v>10月20日</c:v>
                </c:pt>
                <c:pt idx="147">
                  <c:v>10月21日</c:v>
                </c:pt>
                <c:pt idx="148">
                  <c:v>10月22日</c:v>
                </c:pt>
                <c:pt idx="149">
                  <c:v>10月23日</c:v>
                </c:pt>
                <c:pt idx="150">
                  <c:v>10月24日</c:v>
                </c:pt>
                <c:pt idx="151">
                  <c:v>10月25日</c:v>
                </c:pt>
                <c:pt idx="152">
                  <c:v>10月26日</c:v>
                </c:pt>
                <c:pt idx="153">
                  <c:v>10月27日</c:v>
                </c:pt>
                <c:pt idx="154">
                  <c:v>10月28日</c:v>
                </c:pt>
                <c:pt idx="155">
                  <c:v>10月29日</c:v>
                </c:pt>
                <c:pt idx="156">
                  <c:v>10月30日</c:v>
                </c:pt>
                <c:pt idx="157">
                  <c:v>10月31日</c:v>
                </c:pt>
                <c:pt idx="158">
                  <c:v>11月1日</c:v>
                </c:pt>
                <c:pt idx="159">
                  <c:v>11月2日</c:v>
                </c:pt>
                <c:pt idx="160">
                  <c:v>11月3日</c:v>
                </c:pt>
                <c:pt idx="161">
                  <c:v>11月4日</c:v>
                </c:pt>
                <c:pt idx="162">
                  <c:v>11月5日</c:v>
                </c:pt>
                <c:pt idx="163">
                  <c:v>11月6日</c:v>
                </c:pt>
                <c:pt idx="164">
                  <c:v>11月7日</c:v>
                </c:pt>
                <c:pt idx="165">
                  <c:v>11月8日</c:v>
                </c:pt>
                <c:pt idx="166">
                  <c:v>11月9日</c:v>
                </c:pt>
                <c:pt idx="167">
                  <c:v>11月10日</c:v>
                </c:pt>
                <c:pt idx="168">
                  <c:v>11月11日</c:v>
                </c:pt>
                <c:pt idx="169">
                  <c:v>11月12日</c:v>
                </c:pt>
                <c:pt idx="170">
                  <c:v>11月13日</c:v>
                </c:pt>
                <c:pt idx="171">
                  <c:v>11月14日</c:v>
                </c:pt>
                <c:pt idx="172">
                  <c:v>11月15日</c:v>
                </c:pt>
                <c:pt idx="173">
                  <c:v>11月16日</c:v>
                </c:pt>
                <c:pt idx="174">
                  <c:v>11月17日</c:v>
                </c:pt>
                <c:pt idx="175">
                  <c:v>11月18日</c:v>
                </c:pt>
                <c:pt idx="176">
                  <c:v>11月19日</c:v>
                </c:pt>
                <c:pt idx="177">
                  <c:v>11月20日</c:v>
                </c:pt>
                <c:pt idx="178">
                  <c:v>11月21日</c:v>
                </c:pt>
                <c:pt idx="179">
                  <c:v>11月22日</c:v>
                </c:pt>
                <c:pt idx="180">
                  <c:v>11月23日</c:v>
                </c:pt>
                <c:pt idx="181">
                  <c:v>11月24日</c:v>
                </c:pt>
                <c:pt idx="182">
                  <c:v>11月25日</c:v>
                </c:pt>
                <c:pt idx="183">
                  <c:v>11月26日</c:v>
                </c:pt>
                <c:pt idx="184">
                  <c:v>11月27日</c:v>
                </c:pt>
                <c:pt idx="185">
                  <c:v>11月28日</c:v>
                </c:pt>
                <c:pt idx="186">
                  <c:v>11月29日</c:v>
                </c:pt>
                <c:pt idx="187">
                  <c:v>11月30日</c:v>
                </c:pt>
                <c:pt idx="188">
                  <c:v>12月1日</c:v>
                </c:pt>
                <c:pt idx="189">
                  <c:v>12月2日</c:v>
                </c:pt>
                <c:pt idx="190">
                  <c:v>12月3日</c:v>
                </c:pt>
                <c:pt idx="191">
                  <c:v>12月4日</c:v>
                </c:pt>
                <c:pt idx="192">
                  <c:v>12月5日</c:v>
                </c:pt>
                <c:pt idx="193">
                  <c:v>12月6日</c:v>
                </c:pt>
                <c:pt idx="194">
                  <c:v>12月7日</c:v>
                </c:pt>
                <c:pt idx="195">
                  <c:v>12月8日</c:v>
                </c:pt>
                <c:pt idx="196">
                  <c:v>12月9日</c:v>
                </c:pt>
                <c:pt idx="197">
                  <c:v>12月10日</c:v>
                </c:pt>
                <c:pt idx="198">
                  <c:v>12月11日</c:v>
                </c:pt>
                <c:pt idx="199">
                  <c:v>12月12日</c:v>
                </c:pt>
                <c:pt idx="200">
                  <c:v>12月13日</c:v>
                </c:pt>
                <c:pt idx="201">
                  <c:v>12月14日</c:v>
                </c:pt>
                <c:pt idx="202">
                  <c:v>12月15日</c:v>
                </c:pt>
                <c:pt idx="203">
                  <c:v>12月16日</c:v>
                </c:pt>
                <c:pt idx="204">
                  <c:v>12月17日</c:v>
                </c:pt>
                <c:pt idx="205">
                  <c:v>12月18日</c:v>
                </c:pt>
                <c:pt idx="206">
                  <c:v>12月19日</c:v>
                </c:pt>
                <c:pt idx="207">
                  <c:v>12月20日</c:v>
                </c:pt>
                <c:pt idx="208">
                  <c:v>12月21日</c:v>
                </c:pt>
                <c:pt idx="209">
                  <c:v>12月22日</c:v>
                </c:pt>
                <c:pt idx="210">
                  <c:v>12月23日</c:v>
                </c:pt>
                <c:pt idx="211">
                  <c:v>12月24日</c:v>
                </c:pt>
                <c:pt idx="212">
                  <c:v>12月25日</c:v>
                </c:pt>
                <c:pt idx="213">
                  <c:v>12月26日</c:v>
                </c:pt>
                <c:pt idx="214">
                  <c:v>12月27日</c:v>
                </c:pt>
                <c:pt idx="215">
                  <c:v>12月28日</c:v>
                </c:pt>
                <c:pt idx="216">
                  <c:v>12月29日</c:v>
                </c:pt>
                <c:pt idx="217">
                  <c:v>12月30日</c:v>
                </c:pt>
                <c:pt idx="218">
                  <c:v>12月31日</c:v>
                </c:pt>
                <c:pt idx="219">
                  <c:v>1月2日</c:v>
                </c:pt>
                <c:pt idx="220">
                  <c:v>1月3日</c:v>
                </c:pt>
                <c:pt idx="221">
                  <c:v>1月4日</c:v>
                </c:pt>
                <c:pt idx="222">
                  <c:v>1月5日</c:v>
                </c:pt>
                <c:pt idx="223">
                  <c:v>1月6日</c:v>
                </c:pt>
                <c:pt idx="224">
                  <c:v>1月7日</c:v>
                </c:pt>
                <c:pt idx="225">
                  <c:v>1月8日</c:v>
                </c:pt>
                <c:pt idx="226">
                  <c:v>1月9日</c:v>
                </c:pt>
                <c:pt idx="227">
                  <c:v>1月10日</c:v>
                </c:pt>
                <c:pt idx="228">
                  <c:v>1月11日</c:v>
                </c:pt>
                <c:pt idx="229">
                  <c:v>1月12日</c:v>
                </c:pt>
                <c:pt idx="230">
                  <c:v>1月13日</c:v>
                </c:pt>
                <c:pt idx="231">
                  <c:v>1月14日</c:v>
                </c:pt>
                <c:pt idx="232">
                  <c:v>1月15日</c:v>
                </c:pt>
                <c:pt idx="233">
                  <c:v>1月16日</c:v>
                </c:pt>
                <c:pt idx="234">
                  <c:v>1月17日</c:v>
                </c:pt>
                <c:pt idx="235">
                  <c:v>1月18日</c:v>
                </c:pt>
                <c:pt idx="236">
                  <c:v>1月19日</c:v>
                </c:pt>
                <c:pt idx="237">
                  <c:v>1月20日</c:v>
                </c:pt>
                <c:pt idx="238">
                  <c:v>1月21日</c:v>
                </c:pt>
                <c:pt idx="239">
                  <c:v>1月22日</c:v>
                </c:pt>
                <c:pt idx="240">
                  <c:v>1月23日</c:v>
                </c:pt>
                <c:pt idx="241">
                  <c:v>1月24日</c:v>
                </c:pt>
                <c:pt idx="242">
                  <c:v>1月25日</c:v>
                </c:pt>
                <c:pt idx="243">
                  <c:v>1月26日</c:v>
                </c:pt>
                <c:pt idx="244">
                  <c:v>1月27日</c:v>
                </c:pt>
                <c:pt idx="245">
                  <c:v>1月28日</c:v>
                </c:pt>
                <c:pt idx="246">
                  <c:v>1月29日</c:v>
                </c:pt>
                <c:pt idx="247">
                  <c:v>1月30日</c:v>
                </c:pt>
                <c:pt idx="248">
                  <c:v>1月31日</c:v>
                </c:pt>
                <c:pt idx="249">
                  <c:v>2月1日</c:v>
                </c:pt>
                <c:pt idx="250">
                  <c:v>2月2日</c:v>
                </c:pt>
                <c:pt idx="251">
                  <c:v>2月3日</c:v>
                </c:pt>
                <c:pt idx="252">
                  <c:v>2月4日</c:v>
                </c:pt>
                <c:pt idx="253">
                  <c:v>2月5日</c:v>
                </c:pt>
                <c:pt idx="254">
                  <c:v>2月6日</c:v>
                </c:pt>
                <c:pt idx="255">
                  <c:v>2月7日</c:v>
                </c:pt>
                <c:pt idx="256">
                  <c:v>2月8日</c:v>
                </c:pt>
                <c:pt idx="257">
                  <c:v>2月9日</c:v>
                </c:pt>
                <c:pt idx="258">
                  <c:v>2月10日</c:v>
                </c:pt>
                <c:pt idx="259">
                  <c:v>2月11日</c:v>
                </c:pt>
                <c:pt idx="260">
                  <c:v>2月12日</c:v>
                </c:pt>
                <c:pt idx="261">
                  <c:v>2月13日</c:v>
                </c:pt>
                <c:pt idx="262">
                  <c:v>2月14日</c:v>
                </c:pt>
                <c:pt idx="263">
                  <c:v>2月15日</c:v>
                </c:pt>
                <c:pt idx="264">
                  <c:v>2月16日</c:v>
                </c:pt>
                <c:pt idx="265">
                  <c:v>2月17日</c:v>
                </c:pt>
                <c:pt idx="266">
                  <c:v>2月18日</c:v>
                </c:pt>
                <c:pt idx="267">
                  <c:v>2月19日</c:v>
                </c:pt>
                <c:pt idx="268">
                  <c:v>2月20日</c:v>
                </c:pt>
                <c:pt idx="269">
                  <c:v>2月21日</c:v>
                </c:pt>
                <c:pt idx="270">
                  <c:v>2月22日</c:v>
                </c:pt>
                <c:pt idx="271">
                  <c:v>2月23日</c:v>
                </c:pt>
                <c:pt idx="272">
                  <c:v>2月24日</c:v>
                </c:pt>
                <c:pt idx="273">
                  <c:v>2月25日</c:v>
                </c:pt>
                <c:pt idx="274">
                  <c:v>2月26日</c:v>
                </c:pt>
                <c:pt idx="275">
                  <c:v>2月27日</c:v>
                </c:pt>
                <c:pt idx="276">
                  <c:v>2月28日</c:v>
                </c:pt>
                <c:pt idx="277">
                  <c:v>2月29日</c:v>
                </c:pt>
                <c:pt idx="278">
                  <c:v>3月1日</c:v>
                </c:pt>
                <c:pt idx="279">
                  <c:v>3月2日</c:v>
                </c:pt>
                <c:pt idx="280">
                  <c:v>3月3日</c:v>
                </c:pt>
                <c:pt idx="281">
                  <c:v>3月4日</c:v>
                </c:pt>
                <c:pt idx="282">
                  <c:v>3月5日</c:v>
                </c:pt>
                <c:pt idx="283">
                  <c:v>3月6日</c:v>
                </c:pt>
                <c:pt idx="284">
                  <c:v>3月7日</c:v>
                </c:pt>
                <c:pt idx="285">
                  <c:v>3月8日</c:v>
                </c:pt>
                <c:pt idx="286">
                  <c:v>3月9日</c:v>
                </c:pt>
                <c:pt idx="287">
                  <c:v>3月10日</c:v>
                </c:pt>
                <c:pt idx="288">
                  <c:v>3月11日</c:v>
                </c:pt>
                <c:pt idx="289">
                  <c:v>3月12日</c:v>
                </c:pt>
                <c:pt idx="290">
                  <c:v>3月13日</c:v>
                </c:pt>
                <c:pt idx="291">
                  <c:v>3月14日</c:v>
                </c:pt>
                <c:pt idx="292">
                  <c:v>3月15日</c:v>
                </c:pt>
                <c:pt idx="293">
                  <c:v>3月16日</c:v>
                </c:pt>
                <c:pt idx="294">
                  <c:v>3月17日</c:v>
                </c:pt>
                <c:pt idx="295">
                  <c:v>3月18日</c:v>
                </c:pt>
                <c:pt idx="296">
                  <c:v>3月19日</c:v>
                </c:pt>
                <c:pt idx="297">
                  <c:v>3月20日</c:v>
                </c:pt>
                <c:pt idx="298">
                  <c:v>3月21日</c:v>
                </c:pt>
                <c:pt idx="299">
                  <c:v>3月22日</c:v>
                </c:pt>
                <c:pt idx="300">
                  <c:v>3月23日</c:v>
                </c:pt>
                <c:pt idx="301">
                  <c:v>3月24日</c:v>
                </c:pt>
                <c:pt idx="302">
                  <c:v>3月25日</c:v>
                </c:pt>
                <c:pt idx="303">
                  <c:v>3月26日</c:v>
                </c:pt>
                <c:pt idx="304">
                  <c:v>3月27日</c:v>
                </c:pt>
                <c:pt idx="305">
                  <c:v>3月28日</c:v>
                </c:pt>
                <c:pt idx="306">
                  <c:v>3月29日</c:v>
                </c:pt>
                <c:pt idx="307">
                  <c:v>3月30日</c:v>
                </c:pt>
                <c:pt idx="308">
                  <c:v>3月31日</c:v>
                </c:pt>
                <c:pt idx="309">
                  <c:v>4月1日</c:v>
                </c:pt>
                <c:pt idx="310">
                  <c:v>4月2日</c:v>
                </c:pt>
                <c:pt idx="311">
                  <c:v>4月3日</c:v>
                </c:pt>
                <c:pt idx="312">
                  <c:v>4月4日</c:v>
                </c:pt>
                <c:pt idx="313">
                  <c:v>4月6日</c:v>
                </c:pt>
                <c:pt idx="314">
                  <c:v>4月7日</c:v>
                </c:pt>
                <c:pt idx="315">
                  <c:v>4月8日</c:v>
                </c:pt>
                <c:pt idx="316">
                  <c:v>4月9日</c:v>
                </c:pt>
                <c:pt idx="317">
                  <c:v>4月10日</c:v>
                </c:pt>
                <c:pt idx="318">
                  <c:v>4月11日</c:v>
                </c:pt>
                <c:pt idx="319">
                  <c:v>4月12日</c:v>
                </c:pt>
                <c:pt idx="320">
                  <c:v>4月13日</c:v>
                </c:pt>
                <c:pt idx="321">
                  <c:v>4月14日</c:v>
                </c:pt>
                <c:pt idx="322">
                  <c:v>4月15日</c:v>
                </c:pt>
              </c:strCache>
            </c:strRef>
          </c:cat>
          <c:val>
            <c:numRef>
              <c:f>[油脂现货价量.xlsx]豆油!$BH$3:$BH$326</c:f>
              <c:numCache>
                <c:formatCode>General</c:formatCode>
                <c:ptCount val="323"/>
                <c:pt idx="2" c:formatCode="0_ ">
                  <c:v>364</c:v>
                </c:pt>
                <c:pt idx="3" c:formatCode="0_ ">
                  <c:v>384</c:v>
                </c:pt>
                <c:pt idx="4" c:formatCode="0_ ">
                  <c:v>352</c:v>
                </c:pt>
                <c:pt idx="5" c:formatCode="0_ ">
                  <c:v>310</c:v>
                </c:pt>
                <c:pt idx="6" c:formatCode="0_ ">
                  <c:v>276</c:v>
                </c:pt>
                <c:pt idx="9" c:formatCode="0_ ">
                  <c:v>318</c:v>
                </c:pt>
                <c:pt idx="10" c:formatCode="0_ ">
                  <c:v>370</c:v>
                </c:pt>
                <c:pt idx="11" c:formatCode="0_ ">
                  <c:v>386</c:v>
                </c:pt>
                <c:pt idx="12" c:formatCode="0_ ">
                  <c:v>380</c:v>
                </c:pt>
                <c:pt idx="13" c:formatCode="0_ ">
                  <c:v>320</c:v>
                </c:pt>
                <c:pt idx="16" c:formatCode="0_ ">
                  <c:v>318</c:v>
                </c:pt>
                <c:pt idx="17" c:formatCode="0_ ">
                  <c:v>338</c:v>
                </c:pt>
                <c:pt idx="18" c:formatCode="0_ ">
                  <c:v>320</c:v>
                </c:pt>
                <c:pt idx="19" c:formatCode="0_ ">
                  <c:v>334</c:v>
                </c:pt>
                <c:pt idx="20" c:formatCode="0_ ">
                  <c:v>312</c:v>
                </c:pt>
                <c:pt idx="23" c:formatCode="0_ ">
                  <c:v>364</c:v>
                </c:pt>
                <c:pt idx="24" c:formatCode="0_ ">
                  <c:v>352</c:v>
                </c:pt>
                <c:pt idx="25" c:formatCode="0_ ">
                  <c:v>328</c:v>
                </c:pt>
                <c:pt idx="26" c:formatCode="0_ ">
                  <c:v>352</c:v>
                </c:pt>
                <c:pt idx="27" c:formatCode="0_ ">
                  <c:v>326</c:v>
                </c:pt>
                <c:pt idx="30" c:formatCode="0_ ">
                  <c:v>338</c:v>
                </c:pt>
                <c:pt idx="31" c:formatCode="0_ ">
                  <c:v>260</c:v>
                </c:pt>
                <c:pt idx="32" c:formatCode="0_ ">
                  <c:v>302</c:v>
                </c:pt>
                <c:pt idx="37" c:formatCode="0_ ">
                  <c:v>266</c:v>
                </c:pt>
                <c:pt idx="38" c:formatCode="0_ ">
                  <c:v>264</c:v>
                </c:pt>
                <c:pt idx="39" c:formatCode="0_ ">
                  <c:v>232</c:v>
                </c:pt>
                <c:pt idx="40" c:formatCode="0_ ">
                  <c:v>230</c:v>
                </c:pt>
                <c:pt idx="41" c:formatCode="0_ ">
                  <c:v>250</c:v>
                </c:pt>
                <c:pt idx="44" c:formatCode="0_ ">
                  <c:v>302</c:v>
                </c:pt>
                <c:pt idx="45" c:formatCode="0_ ">
                  <c:v>274</c:v>
                </c:pt>
                <c:pt idx="46" c:formatCode="0_ ">
                  <c:v>302</c:v>
                </c:pt>
                <c:pt idx="47" c:formatCode="0_ ">
                  <c:v>252</c:v>
                </c:pt>
                <c:pt idx="48" c:formatCode="0_ ">
                  <c:v>266</c:v>
                </c:pt>
                <c:pt idx="51" c:formatCode="0_ ">
                  <c:v>250</c:v>
                </c:pt>
                <c:pt idx="52" c:formatCode="0_ ">
                  <c:v>234</c:v>
                </c:pt>
                <c:pt idx="53" c:formatCode="0_ ">
                  <c:v>256</c:v>
                </c:pt>
                <c:pt idx="54" c:formatCode="0_ ">
                  <c:v>232</c:v>
                </c:pt>
                <c:pt idx="55" c:formatCode="0_ ">
                  <c:v>240</c:v>
                </c:pt>
                <c:pt idx="58" c:formatCode="0_ ">
                  <c:v>206</c:v>
                </c:pt>
                <c:pt idx="59" c:formatCode="0_ ">
                  <c:v>202</c:v>
                </c:pt>
                <c:pt idx="60" c:formatCode="0_ ">
                  <c:v>168</c:v>
                </c:pt>
                <c:pt idx="61" c:formatCode="0_ ">
                  <c:v>114</c:v>
                </c:pt>
                <c:pt idx="62" c:formatCode="0_ ">
                  <c:v>134</c:v>
                </c:pt>
                <c:pt idx="65" c:formatCode="0_ ">
                  <c:v>140</c:v>
                </c:pt>
                <c:pt idx="66" c:formatCode="0_ ">
                  <c:v>94</c:v>
                </c:pt>
                <c:pt idx="67" c:formatCode="0_ ">
                  <c:v>102</c:v>
                </c:pt>
                <c:pt idx="68" c:formatCode="0_ ">
                  <c:v>132</c:v>
                </c:pt>
                <c:pt idx="69" c:formatCode="0_ ">
                  <c:v>134</c:v>
                </c:pt>
                <c:pt idx="72" c:formatCode="0_ ">
                  <c:v>138</c:v>
                </c:pt>
                <c:pt idx="73" c:formatCode="0_ ">
                  <c:v>144</c:v>
                </c:pt>
                <c:pt idx="74" c:formatCode="0_ ">
                  <c:v>114</c:v>
                </c:pt>
                <c:pt idx="75" c:formatCode="0_ ">
                  <c:v>128</c:v>
                </c:pt>
                <c:pt idx="76" c:formatCode="0_ ">
                  <c:v>164</c:v>
                </c:pt>
                <c:pt idx="79" c:formatCode="0_ ">
                  <c:v>158</c:v>
                </c:pt>
                <c:pt idx="80" c:formatCode="0_ ">
                  <c:v>190</c:v>
                </c:pt>
                <c:pt idx="81" c:formatCode="0_ ">
                  <c:v>198</c:v>
                </c:pt>
                <c:pt idx="82" c:formatCode="0_ ">
                  <c:v>180</c:v>
                </c:pt>
                <c:pt idx="83" c:formatCode="0_ ">
                  <c:v>206</c:v>
                </c:pt>
                <c:pt idx="86" c:formatCode="0_ ">
                  <c:v>222</c:v>
                </c:pt>
                <c:pt idx="87" c:formatCode="0_ ">
                  <c:v>204</c:v>
                </c:pt>
                <c:pt idx="88" c:formatCode="0_ ">
                  <c:v>206</c:v>
                </c:pt>
                <c:pt idx="89" c:formatCode="0_ ">
                  <c:v>198</c:v>
                </c:pt>
                <c:pt idx="90" c:formatCode="0_ ">
                  <c:v>184</c:v>
                </c:pt>
                <c:pt idx="93" c:formatCode="0_ ">
                  <c:v>186</c:v>
                </c:pt>
                <c:pt idx="94" c:formatCode="0_ ">
                  <c:v>190</c:v>
                </c:pt>
                <c:pt idx="95" c:formatCode="0_ ">
                  <c:v>202</c:v>
                </c:pt>
                <c:pt idx="96" c:formatCode="0_ ">
                  <c:v>226</c:v>
                </c:pt>
                <c:pt idx="97" c:formatCode="0_ ">
                  <c:v>254</c:v>
                </c:pt>
                <c:pt idx="100" c:formatCode="0_ ">
                  <c:v>260</c:v>
                </c:pt>
                <c:pt idx="101" c:formatCode="0_ ">
                  <c:v>272</c:v>
                </c:pt>
                <c:pt idx="102" c:formatCode="0_ ">
                  <c:v>268</c:v>
                </c:pt>
                <c:pt idx="103" c:formatCode="0_ ">
                  <c:v>240</c:v>
                </c:pt>
                <c:pt idx="104" c:formatCode="0_ ">
                  <c:v>252</c:v>
                </c:pt>
                <c:pt idx="107" c:formatCode="0_ ">
                  <c:v>296</c:v>
                </c:pt>
                <c:pt idx="108" c:formatCode="0_ ">
                  <c:v>320</c:v>
                </c:pt>
                <c:pt idx="109" c:formatCode="0_ ">
                  <c:v>360</c:v>
                </c:pt>
                <c:pt idx="110" c:formatCode="0_ ">
                  <c:v>350</c:v>
                </c:pt>
                <c:pt idx="111" c:formatCode="0_ ">
                  <c:v>320</c:v>
                </c:pt>
                <c:pt idx="114" c:formatCode="0_ ">
                  <c:v>396</c:v>
                </c:pt>
                <c:pt idx="115" c:formatCode="0_ ">
                  <c:v>412</c:v>
                </c:pt>
                <c:pt idx="116" c:formatCode="0_ ">
                  <c:v>374</c:v>
                </c:pt>
                <c:pt idx="117" c:formatCode="0_ ">
                  <c:v>388</c:v>
                </c:pt>
                <c:pt idx="118" c:formatCode="0_ ">
                  <c:v>384</c:v>
                </c:pt>
                <c:pt idx="121" c:formatCode="0_ ">
                  <c:v>390</c:v>
                </c:pt>
                <c:pt idx="122" c:formatCode="0_ ">
                  <c:v>420</c:v>
                </c:pt>
                <c:pt idx="123" c:formatCode="0_ ">
                  <c:v>402</c:v>
                </c:pt>
                <c:pt idx="124" c:formatCode="0_ ">
                  <c:v>352</c:v>
                </c:pt>
                <c:pt idx="125" c:formatCode="0_ ">
                  <c:v>362</c:v>
                </c:pt>
                <c:pt idx="128" c:formatCode="0_ ">
                  <c:v>354</c:v>
                </c:pt>
                <c:pt idx="129" c:formatCode="0_ ">
                  <c:v>350</c:v>
                </c:pt>
                <c:pt idx="130" c:formatCode="0_ ">
                  <c:v>334</c:v>
                </c:pt>
                <c:pt idx="131" c:formatCode="0_ ">
                  <c:v>298</c:v>
                </c:pt>
                <c:pt idx="135" c:formatCode="0_ ">
                  <c:v>368</c:v>
                </c:pt>
                <c:pt idx="136" c:formatCode="0_ ">
                  <c:v>298</c:v>
                </c:pt>
                <c:pt idx="137" c:formatCode="0_ ">
                  <c:v>298</c:v>
                </c:pt>
                <c:pt idx="138" c:formatCode="0_ ">
                  <c:v>304</c:v>
                </c:pt>
                <c:pt idx="139" c:formatCode="0_ ">
                  <c:v>320</c:v>
                </c:pt>
                <c:pt idx="142" c:formatCode="0_ ">
                  <c:v>288</c:v>
                </c:pt>
                <c:pt idx="143" c:formatCode="0_ ">
                  <c:v>296</c:v>
                </c:pt>
                <c:pt idx="144" c:formatCode="0_ ">
                  <c:v>314</c:v>
                </c:pt>
                <c:pt idx="145" c:formatCode="0_ ">
                  <c:v>360</c:v>
                </c:pt>
                <c:pt idx="146" c:formatCode="0_ ">
                  <c:v>334</c:v>
                </c:pt>
                <c:pt idx="149" c:formatCode="0_ ">
                  <c:v>332</c:v>
                </c:pt>
                <c:pt idx="150" c:formatCode="0_ ">
                  <c:v>332</c:v>
                </c:pt>
                <c:pt idx="151" c:formatCode="0_ ">
                  <c:v>370</c:v>
                </c:pt>
                <c:pt idx="152" c:formatCode="0_ ">
                  <c:v>332</c:v>
                </c:pt>
                <c:pt idx="153" c:formatCode="0_ ">
                  <c:v>312</c:v>
                </c:pt>
                <c:pt idx="156" c:formatCode="0_ ">
                  <c:v>328</c:v>
                </c:pt>
                <c:pt idx="157" c:formatCode="0_ ">
                  <c:v>366</c:v>
                </c:pt>
                <c:pt idx="158" c:formatCode="0_ ">
                  <c:v>350</c:v>
                </c:pt>
                <c:pt idx="159" c:formatCode="0_ ">
                  <c:v>308</c:v>
                </c:pt>
                <c:pt idx="160" c:formatCode="0_ ">
                  <c:v>328</c:v>
                </c:pt>
                <c:pt idx="163" c:formatCode="0_ ">
                  <c:v>366</c:v>
                </c:pt>
                <c:pt idx="164" c:formatCode="0_ ">
                  <c:v>330</c:v>
                </c:pt>
                <c:pt idx="165" c:formatCode="0_ ">
                  <c:v>326</c:v>
                </c:pt>
                <c:pt idx="166" c:formatCode="0_ ">
                  <c:v>372</c:v>
                </c:pt>
                <c:pt idx="167" c:formatCode="0_ ">
                  <c:v>336</c:v>
                </c:pt>
                <c:pt idx="170" c:formatCode="0_ ">
                  <c:v>350</c:v>
                </c:pt>
                <c:pt idx="171" c:formatCode="0_ ">
                  <c:v>334</c:v>
                </c:pt>
                <c:pt idx="172" c:formatCode="0_ ">
                  <c:v>330</c:v>
                </c:pt>
                <c:pt idx="173" c:formatCode="0_ ">
                  <c:v>342</c:v>
                </c:pt>
                <c:pt idx="174" c:formatCode="0_ ">
                  <c:v>312</c:v>
                </c:pt>
                <c:pt idx="177" c:formatCode="0_ ">
                  <c:v>354</c:v>
                </c:pt>
                <c:pt idx="178" c:formatCode="0_ ">
                  <c:v>372</c:v>
                </c:pt>
                <c:pt idx="179" c:formatCode="0_ ">
                  <c:v>342</c:v>
                </c:pt>
                <c:pt idx="180" c:formatCode="0_ ">
                  <c:v>328</c:v>
                </c:pt>
                <c:pt idx="181" c:formatCode="0_ ">
                  <c:v>384</c:v>
                </c:pt>
                <c:pt idx="184" c:formatCode="0_ ">
                  <c:v>376</c:v>
                </c:pt>
                <c:pt idx="185" c:formatCode="0_ ">
                  <c:v>392</c:v>
                </c:pt>
                <c:pt idx="186" c:formatCode="0_ ">
                  <c:v>472</c:v>
                </c:pt>
                <c:pt idx="187" c:formatCode="0_ ">
                  <c:v>466</c:v>
                </c:pt>
                <c:pt idx="188" c:formatCode="0_ ">
                  <c:v>464</c:v>
                </c:pt>
                <c:pt idx="191" c:formatCode="0_ ">
                  <c:v>444</c:v>
                </c:pt>
                <c:pt idx="192" c:formatCode="0_ ">
                  <c:v>474</c:v>
                </c:pt>
                <c:pt idx="193" c:formatCode="0_ ">
                  <c:v>552</c:v>
                </c:pt>
                <c:pt idx="194" c:formatCode="0_ ">
                  <c:v>528</c:v>
                </c:pt>
                <c:pt idx="195" c:formatCode="0_ ">
                  <c:v>548</c:v>
                </c:pt>
                <c:pt idx="198" c:formatCode="0_ ">
                  <c:v>520</c:v>
                </c:pt>
                <c:pt idx="199" c:formatCode="0_ ">
                  <c:v>536</c:v>
                </c:pt>
                <c:pt idx="200" c:formatCode="0_ ">
                  <c:v>534</c:v>
                </c:pt>
                <c:pt idx="201" c:formatCode="0_ ">
                  <c:v>510</c:v>
                </c:pt>
                <c:pt idx="202" c:formatCode="0_ ">
                  <c:v>502</c:v>
                </c:pt>
                <c:pt idx="205" c:formatCode="0_ ">
                  <c:v>462</c:v>
                </c:pt>
                <c:pt idx="206" c:formatCode="0_ ">
                  <c:v>460</c:v>
                </c:pt>
                <c:pt idx="207" c:formatCode="0_ ">
                  <c:v>448</c:v>
                </c:pt>
                <c:pt idx="208" c:formatCode="0_ ">
                  <c:v>476</c:v>
                </c:pt>
                <c:pt idx="209" c:formatCode="0_ ">
                  <c:v>450</c:v>
                </c:pt>
                <c:pt idx="212" c:formatCode="0_ ">
                  <c:v>452</c:v>
                </c:pt>
                <c:pt idx="213" c:formatCode="0_ ">
                  <c:v>430</c:v>
                </c:pt>
                <c:pt idx="214" c:formatCode="0_ ">
                  <c:v>430</c:v>
                </c:pt>
                <c:pt idx="215" c:formatCode="0_ ">
                  <c:v>422</c:v>
                </c:pt>
                <c:pt idx="216" c:formatCode="0_ ">
                  <c:v>436</c:v>
                </c:pt>
                <c:pt idx="219" c:formatCode="0_ ">
                  <c:v>406</c:v>
                </c:pt>
                <c:pt idx="220" c:formatCode="0_ ">
                  <c:v>420</c:v>
                </c:pt>
                <c:pt idx="221" c:formatCode="0_ ">
                  <c:v>408</c:v>
                </c:pt>
                <c:pt idx="222" c:formatCode="0_ ">
                  <c:v>370</c:v>
                </c:pt>
                <c:pt idx="225" c:formatCode="0_ ">
                  <c:v>364</c:v>
                </c:pt>
                <c:pt idx="226" c:formatCode="0_ ">
                  <c:v>366</c:v>
                </c:pt>
                <c:pt idx="227" c:formatCode="0_ ">
                  <c:v>322</c:v>
                </c:pt>
                <c:pt idx="228" c:formatCode="0_ ">
                  <c:v>280</c:v>
                </c:pt>
                <c:pt idx="229" c:formatCode="0_ ">
                  <c:v>170</c:v>
                </c:pt>
                <c:pt idx="232" c:formatCode="0_ ">
                  <c:v>194</c:v>
                </c:pt>
                <c:pt idx="233" c:formatCode="0_ ">
                  <c:v>132</c:v>
                </c:pt>
                <c:pt idx="234" c:formatCode="0_ ">
                  <c:v>112</c:v>
                </c:pt>
                <c:pt idx="235" c:formatCode="0_ ">
                  <c:v>72</c:v>
                </c:pt>
                <c:pt idx="236" c:formatCode="0_ ">
                  <c:v>92</c:v>
                </c:pt>
                <c:pt idx="239" c:formatCode="0_ ">
                  <c:v>102</c:v>
                </c:pt>
                <c:pt idx="240" c:formatCode="0_ ">
                  <c:v>176</c:v>
                </c:pt>
                <c:pt idx="241" c:formatCode="0_ ">
                  <c:v>176</c:v>
                </c:pt>
                <c:pt idx="242" c:formatCode="0_ ">
                  <c:v>120</c:v>
                </c:pt>
                <c:pt idx="243" c:formatCode="0_ ">
                  <c:v>44</c:v>
                </c:pt>
                <c:pt idx="246" c:formatCode="0_ ">
                  <c:v>-12</c:v>
                </c:pt>
                <c:pt idx="247" c:formatCode="0_ ">
                  <c:v>8</c:v>
                </c:pt>
                <c:pt idx="248" c:formatCode="0_ ">
                  <c:v>74</c:v>
                </c:pt>
                <c:pt idx="249" c:formatCode="0_ ">
                  <c:v>96</c:v>
                </c:pt>
                <c:pt idx="250" c:formatCode="0_ ">
                  <c:v>92</c:v>
                </c:pt>
                <c:pt idx="253" c:formatCode="0_ ">
                  <c:v>70</c:v>
                </c:pt>
                <c:pt idx="254" c:formatCode="0_ ">
                  <c:v>18</c:v>
                </c:pt>
                <c:pt idx="255" c:formatCode="0_ ">
                  <c:v>2</c:v>
                </c:pt>
                <c:pt idx="256" c:formatCode="0_ ">
                  <c:v>-34</c:v>
                </c:pt>
                <c:pt idx="267" c:formatCode="0_ ">
                  <c:v>-16</c:v>
                </c:pt>
                <c:pt idx="268" c:formatCode="0_ ">
                  <c:v>-56</c:v>
                </c:pt>
                <c:pt idx="269" c:formatCode="0_ ">
                  <c:v>-98</c:v>
                </c:pt>
                <c:pt idx="270" c:formatCode="0_ ">
                  <c:v>-46</c:v>
                </c:pt>
                <c:pt idx="271" c:formatCode="0_ ">
                  <c:v>-32</c:v>
                </c:pt>
                <c:pt idx="274" c:formatCode="0_ ">
                  <c:v>-76</c:v>
                </c:pt>
                <c:pt idx="275" c:formatCode="0_ ">
                  <c:v>#N/A</c:v>
                </c:pt>
                <c:pt idx="276" c:formatCode="0_ ">
                  <c:v>#N/A</c:v>
                </c:pt>
                <c:pt idx="277" c:formatCode="0_ ">
                  <c:v>#N/A</c:v>
                </c:pt>
                <c:pt idx="278" c:formatCode="0_ ">
                  <c:v>#N/A</c:v>
                </c:pt>
                <c:pt idx="281" c:formatCode="0_ ">
                  <c:v>#N/A</c:v>
                </c:pt>
                <c:pt idx="282" c:formatCode="0_ ">
                  <c:v>#N/A</c:v>
                </c:pt>
                <c:pt idx="283" c:formatCode="0_ ">
                  <c:v>#N/A</c:v>
                </c:pt>
                <c:pt idx="284" c:formatCode="0_ ">
                  <c:v>#N/A</c:v>
                </c:pt>
                <c:pt idx="285" c:formatCode="0_ ">
                  <c:v>#N/A</c:v>
                </c:pt>
                <c:pt idx="288" c:formatCode="0_ ">
                  <c:v>#N/A</c:v>
                </c:pt>
                <c:pt idx="289" c:formatCode="0_ ">
                  <c:v>#N/A</c:v>
                </c:pt>
                <c:pt idx="290" c:formatCode="0_ ">
                  <c:v>#N/A</c:v>
                </c:pt>
                <c:pt idx="291" c:formatCode="0_ ">
                  <c:v>#N/A</c:v>
                </c:pt>
                <c:pt idx="292" c:formatCode="0_ ">
                  <c:v>#N/A</c:v>
                </c:pt>
                <c:pt idx="295" c:formatCode="0_ ">
                  <c:v>#N/A</c:v>
                </c:pt>
                <c:pt idx="296" c:formatCode="0_ ">
                  <c:v>#N/A</c:v>
                </c:pt>
                <c:pt idx="297" c:formatCode="0_ ">
                  <c:v>#N/A</c:v>
                </c:pt>
                <c:pt idx="298" c:formatCode="0_ ">
                  <c:v>#N/A</c:v>
                </c:pt>
                <c:pt idx="299" c:formatCode="0_ ">
                  <c:v>#N/A</c:v>
                </c:pt>
                <c:pt idx="302" c:formatCode="0_ ">
                  <c:v>#N/A</c:v>
                </c:pt>
                <c:pt idx="303" c:formatCode="0_ ">
                  <c:v>#N/A</c:v>
                </c:pt>
                <c:pt idx="304" c:formatCode="0_ ">
                  <c:v>#N/A</c:v>
                </c:pt>
                <c:pt idx="305" c:formatCode="0_ ">
                  <c:v>#N/A</c:v>
                </c:pt>
                <c:pt idx="306" c:formatCode="0_ ">
                  <c:v>#N/A</c:v>
                </c:pt>
                <c:pt idx="309" c:formatCode="0_ ">
                  <c:v>#N/A</c:v>
                </c:pt>
                <c:pt idx="310" c:formatCode="0_ ">
                  <c:v>#N/A</c:v>
                </c:pt>
                <c:pt idx="311" c:formatCode="0_ ">
                  <c:v>#N/A</c:v>
                </c:pt>
              </c:numCache>
            </c:numRef>
          </c:val>
          <c:smooth val="0"/>
        </c:ser>
        <c:dLbls>
          <c:showLegendKey val="0"/>
          <c:showVal val="0"/>
          <c:showCatName val="0"/>
          <c:showSerName val="0"/>
          <c:showPercent val="0"/>
          <c:showBubbleSize val="0"/>
        </c:dLbls>
        <c:marker val="0"/>
        <c:smooth val="0"/>
        <c:axId val="497281477"/>
        <c:axId val="866285992"/>
      </c:lineChart>
      <c:catAx>
        <c:axId val="497281477"/>
        <c:scaling>
          <c:orientation val="minMax"/>
        </c:scaling>
        <c:delete val="0"/>
        <c:axPos val="b"/>
        <c:majorTickMark val="none"/>
        <c:minorTickMark val="none"/>
        <c:tickLblPos val="low"/>
        <c:spPr>
          <a:noFill/>
          <a:ln w="9525" cap="flat" cmpd="sng" algn="ctr">
            <a:solidFill>
              <a:sysClr val="windowText" lastClr="000000">
                <a:lumMod val="15000"/>
                <a:lumOff val="85000"/>
              </a:sysClr>
            </a:solidFill>
            <a:round/>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866285992"/>
        <c:crosses val="autoZero"/>
        <c:auto val="1"/>
        <c:lblAlgn val="ctr"/>
        <c:lblOffset val="100"/>
        <c:noMultiLvlLbl val="0"/>
      </c:catAx>
      <c:valAx>
        <c:axId val="866285992"/>
        <c:scaling>
          <c:orientation val="minMax"/>
        </c:scaling>
        <c:delete val="0"/>
        <c:axPos val="l"/>
        <c:majorGridlines>
          <c:spPr>
            <a:ln w="9525" cap="flat" cmpd="sng" algn="ctr">
              <a:solidFill>
                <a:sysClr val="windowText" lastClr="000000">
                  <a:lumMod val="15000"/>
                  <a:lumOff val="85000"/>
                </a:sys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crossAx val="497281477"/>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Calibri" panose="020F0502020204030204" pitchFamily="34" charset="0"/>
              <a:ea typeface="宋体" panose="02010600030101010101" pitchFamily="2" charset="-122"/>
              <a:cs typeface="+mn-ea"/>
            </a:defRPr>
          </a:pPr>
        </a:p>
      </c:txPr>
    </c:legend>
    <c:plotVisOnly val="1"/>
    <c:dispBlanksAs val="span"/>
    <c:showDLblsOverMax val="0"/>
  </c:chart>
  <c:spPr>
    <a:noFill/>
    <a:ln w="9525" cap="flat" cmpd="sng" algn="ctr">
      <a:no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9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40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宋体" panose="02010600030101010101" pitchFamily="2" charset="-122"/>
                <a:ea typeface="宋体" panose="02010600030101010101" pitchFamily="2" charset="-122"/>
                <a:cs typeface="宋体" panose="02010600030101010101" pitchFamily="2" charset="-122"/>
              </a:rPr>
            </a:fld>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宋体" panose="02010600030101010101" pitchFamily="2" charset="-122"/>
                <a:ea typeface="宋体" panose="02010600030101010101" pitchFamily="2" charset="-122"/>
                <a:cs typeface="宋体" panose="02010600030101010101" pitchFamily="2" charset="-122"/>
              </a:rPr>
            </a:fld>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宋体" panose="02010600030101010101" pitchFamily="2" charset="-122"/>
                <a:ea typeface="宋体" panose="02010600030101010101" pitchFamily="2" charset="-122"/>
                <a:cs typeface="宋体" panose="02010600030101010101"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宋体" panose="02010600030101010101" pitchFamily="2" charset="-122"/>
                <a:ea typeface="宋体" panose="02010600030101010101" pitchFamily="2" charset="-122"/>
                <a:cs typeface="宋体" panose="02010600030101010101" pitchFamily="2" charset="-122"/>
              </a:defRPr>
            </a:lvl1pPr>
          </a:lstStyle>
          <a:p>
            <a:fld id="{160DAEDB-F8EB-4B37-B651-17F046B807DC}"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宋体" panose="02010600030101010101" pitchFamily="2" charset="-122"/>
                <a:ea typeface="宋体" panose="02010600030101010101" pitchFamily="2" charset="-122"/>
                <a:cs typeface="宋体" panose="02010600030101010101"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宋体" panose="02010600030101010101" pitchFamily="2" charset="-122"/>
                <a:ea typeface="宋体" panose="02010600030101010101" pitchFamily="2" charset="-122"/>
                <a:cs typeface="宋体" panose="02010600030101010101" pitchFamily="2" charset="-122"/>
              </a:defRPr>
            </a:lvl1pPr>
          </a:lstStyle>
          <a:p>
            <a:fld id="{86751F25-9338-4986-A1F2-54D37A03FFF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宋体" panose="02010600030101010101" pitchFamily="2" charset="-122"/>
      </a:defRPr>
    </a:lvl1pPr>
    <a:lvl2pPr marL="4572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宋体" panose="02010600030101010101" pitchFamily="2" charset="-122"/>
      </a:defRPr>
    </a:lvl2pPr>
    <a:lvl3pPr marL="9144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宋体" panose="02010600030101010101" pitchFamily="2" charset="-122"/>
      </a:defRPr>
    </a:lvl3pPr>
    <a:lvl4pPr marL="13716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宋体" panose="02010600030101010101" pitchFamily="2" charset="-122"/>
      </a:defRPr>
    </a:lvl4pPr>
    <a:lvl5pPr marL="18288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宋体" panose="02010600030101010101" pitchFamily="2"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998766-6A9C-4F2F-8D78-A8B7F422C2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998766-6A9C-4F2F-8D78-A8B7F422C2B3}"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平行四边形 2"/>
          <p:cNvSpPr/>
          <p:nvPr userDrawn="1"/>
        </p:nvSpPr>
        <p:spPr>
          <a:xfrm>
            <a:off x="-1764002" y="-20138"/>
            <a:ext cx="6772289" cy="930128"/>
          </a:xfrm>
          <a:prstGeom prst="parallelogram">
            <a:avLst>
              <a:gd name="adj" fmla="val 1001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4" name="平行四边形 3"/>
          <p:cNvSpPr/>
          <p:nvPr userDrawn="1"/>
        </p:nvSpPr>
        <p:spPr>
          <a:xfrm>
            <a:off x="-1788384" y="-155534"/>
            <a:ext cx="6772289" cy="930128"/>
          </a:xfrm>
          <a:prstGeom prst="parallelogram">
            <a:avLst>
              <a:gd name="adj" fmla="val 100148"/>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5" name="平行四边形 4"/>
          <p:cNvSpPr/>
          <p:nvPr userDrawn="1"/>
        </p:nvSpPr>
        <p:spPr>
          <a:xfrm>
            <a:off x="7834860" y="6399026"/>
            <a:ext cx="6772289" cy="930128"/>
          </a:xfrm>
          <a:prstGeom prst="parallelogram">
            <a:avLst>
              <a:gd name="adj" fmla="val 1001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6" name="平行四边形 5"/>
          <p:cNvSpPr/>
          <p:nvPr userDrawn="1"/>
        </p:nvSpPr>
        <p:spPr>
          <a:xfrm>
            <a:off x="8084593" y="6396864"/>
            <a:ext cx="6772289" cy="930128"/>
          </a:xfrm>
          <a:prstGeom prst="parallelogram">
            <a:avLst>
              <a:gd name="adj" fmla="val 100148"/>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平行四边形 2"/>
          <p:cNvSpPr/>
          <p:nvPr userDrawn="1"/>
        </p:nvSpPr>
        <p:spPr>
          <a:xfrm>
            <a:off x="-1290682" y="294519"/>
            <a:ext cx="2584540" cy="2365194"/>
          </a:xfrm>
          <a:prstGeom prst="parallelogram">
            <a:avLst>
              <a:gd name="adj" fmla="val 100148"/>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4" name="平行四边形 3"/>
          <p:cNvSpPr/>
          <p:nvPr userDrawn="1"/>
        </p:nvSpPr>
        <p:spPr>
          <a:xfrm>
            <a:off x="511671" y="-888078"/>
            <a:ext cx="2584540" cy="2365194"/>
          </a:xfrm>
          <a:prstGeom prst="parallelogram">
            <a:avLst>
              <a:gd name="adj" fmla="val 1001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5" name="平行四边形 4"/>
          <p:cNvSpPr/>
          <p:nvPr userDrawn="1"/>
        </p:nvSpPr>
        <p:spPr>
          <a:xfrm>
            <a:off x="9095790" y="5427303"/>
            <a:ext cx="2584540" cy="2365194"/>
          </a:xfrm>
          <a:prstGeom prst="parallelogram">
            <a:avLst>
              <a:gd name="adj" fmla="val 100148"/>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6" name="平行四边形 5"/>
          <p:cNvSpPr/>
          <p:nvPr userDrawn="1"/>
        </p:nvSpPr>
        <p:spPr>
          <a:xfrm>
            <a:off x="10898143" y="4244706"/>
            <a:ext cx="2584540" cy="2365194"/>
          </a:xfrm>
          <a:prstGeom prst="parallelogram">
            <a:avLst>
              <a:gd name="adj" fmla="val 1001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a:defRPr>
                <a:cs typeface="宋体" panose="02010600030101010101" pitchFamily="2" charset="-122"/>
              </a:defRPr>
            </a:lvl1pPr>
          </a:lstStyle>
          <a:p>
            <a:fld id="{9EA17E80-96A6-4509-A64B-F86AA87E176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a:defRPr>
                <a:cs typeface="宋体" panose="02010600030101010101" pitchFamily="2" charset="-122"/>
              </a:defRPr>
            </a:lvl1p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a:defRPr>
                <a:cs typeface="宋体" panose="02010600030101010101" pitchFamily="2" charset="-122"/>
              </a:defRPr>
            </a:lvl1pPr>
          </a:lstStyle>
          <a:p>
            <a:fld id="{00C9BE40-34EB-4680-AB44-538561DC2FE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
        <p:nvSpPr>
          <p:cNvPr id="4" name="TextBox 3"/>
          <p:cNvSpPr txBox="1"/>
          <p:nvPr userDrawn="1"/>
        </p:nvSpPr>
        <p:spPr>
          <a:xfrm>
            <a:off x="2123604" y="6858000"/>
            <a:ext cx="1224136"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a:ln>
                  <a:noFill/>
                </a:ln>
                <a:solidFill>
                  <a:prstClr val="black"/>
                </a:solidFill>
                <a:effectLst/>
                <a:uLnTx/>
                <a:uFillTx/>
                <a:cs typeface="宋体" panose="02010600030101010101" pitchFamily="2" charset="-122"/>
                <a:hlinkClick r:id="rId2"/>
              </a:rPr>
              <a:t>PPT</a:t>
            </a:r>
            <a:r>
              <a:rPr kumimoji="0" lang="zh-CN" altLang="en-US" sz="100" b="0" i="0" u="none" strike="noStrike" kern="0" cap="none" spc="0" normalizeH="0" baseline="0" noProof="0" dirty="0">
                <a:ln>
                  <a:noFill/>
                </a:ln>
                <a:solidFill>
                  <a:prstClr val="black"/>
                </a:solidFill>
                <a:effectLst/>
                <a:uLnTx/>
                <a:uFillTx/>
                <a:cs typeface="宋体" panose="02010600030101010101" pitchFamily="2" charset="-122"/>
                <a:hlinkClick r:id="rId2"/>
              </a:rPr>
              <a:t>下载</a:t>
            </a:r>
            <a:r>
              <a:rPr kumimoji="0" lang="zh-CN" altLang="en-US" sz="100" b="0" i="0" u="none" strike="noStrike" kern="0" cap="none" spc="0" normalizeH="0" baseline="0" noProof="0" dirty="0">
                <a:ln>
                  <a:noFill/>
                </a:ln>
                <a:solidFill>
                  <a:prstClr val="black"/>
                </a:solidFill>
                <a:effectLst/>
                <a:uLnTx/>
                <a:uFillTx/>
                <a:cs typeface="宋体" panose="02010600030101010101" pitchFamily="2" charset="-122"/>
              </a:rPr>
              <a:t> </a:t>
            </a:r>
            <a:r>
              <a:rPr kumimoji="0" lang="en-US" altLang="zh-CN" sz="100" b="0" i="0" u="none" strike="noStrike" kern="0" cap="none" spc="0" normalizeH="0" baseline="0" noProof="0" dirty="0">
                <a:ln>
                  <a:noFill/>
                </a:ln>
                <a:solidFill>
                  <a:prstClr val="black"/>
                </a:solidFill>
                <a:effectLst/>
                <a:uLnTx/>
                <a:uFillTx/>
                <a:cs typeface="宋体" panose="02010600030101010101" pitchFamily="2" charset="-122"/>
              </a:rPr>
              <a:t>http://www.1ppt.com/xiazai/</a:t>
            </a:r>
            <a:endParaRPr kumimoji="0" lang="en-US" altLang="zh-CN" sz="100" b="0" i="0" u="none" strike="noStrike" kern="0" cap="none" spc="0" normalizeH="0" baseline="0" noProof="0" dirty="0">
              <a:ln>
                <a:noFill/>
              </a:ln>
              <a:solidFill>
                <a:prstClr val="black"/>
              </a:solidFill>
              <a:effectLst/>
              <a:uLnTx/>
              <a:uFillTx/>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cs typeface="宋体" panose="02010600030101010101" pitchFamily="2" charset="-122"/>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3"/>
            <a:ext cx="10972800" cy="4525963"/>
          </a:xfrm>
          <a:prstGeom prst="rect">
            <a:avLst/>
          </a:prstGeom>
        </p:spPr>
        <p:txBody>
          <a:bodyPr vert="eaVert"/>
          <a:lstStyle>
            <a:lvl1pPr>
              <a:defRPr>
                <a:cs typeface="宋体" panose="02010600030101010101" pitchFamily="2" charset="-122"/>
              </a:defRPr>
            </a:lvl1pPr>
            <a:lvl2pPr>
              <a:defRPr>
                <a:cs typeface="宋体" panose="02010600030101010101" pitchFamily="2" charset="-122"/>
              </a:defRPr>
            </a:lvl2pPr>
            <a:lvl3pPr>
              <a:defRPr>
                <a:cs typeface="宋体" panose="02010600030101010101" pitchFamily="2" charset="-122"/>
              </a:defRPr>
            </a:lvl3pPr>
            <a:lvl4pPr>
              <a:defRPr>
                <a:cs typeface="宋体" panose="02010600030101010101" pitchFamily="2" charset="-122"/>
              </a:defRPr>
            </a:lvl4pPr>
            <a:lvl5pPr>
              <a:defRPr>
                <a:cs typeface="宋体" panose="02010600030101010101" pitchFamily="2"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lvl1pPr>
              <a:defRPr>
                <a:cs typeface="宋体" panose="02010600030101010101" pitchFamily="2" charset="-122"/>
              </a:defRPr>
            </a:lvl1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lvl1pPr>
              <a:defRPr>
                <a:cs typeface="宋体" panose="02010600030101010101" pitchFamily="2" charset="-122"/>
              </a:defRPr>
            </a:lvl1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lvl1pPr>
              <a:defRPr>
                <a:cs typeface="宋体" panose="02010600030101010101" pitchFamily="2" charset="-122"/>
              </a:defRPr>
            </a:lvl1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a:prstGeom prst="rect">
            <a:avLst/>
          </a:prstGeom>
        </p:spPr>
        <p:txBody>
          <a:bodyPr vert="eaVert"/>
          <a:lstStyle>
            <a:lvl1pPr>
              <a:defRPr>
                <a:cs typeface="宋体" panose="02010600030101010101" pitchFamily="2" charset="-122"/>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1"/>
            <a:ext cx="8026400" cy="5851525"/>
          </a:xfrm>
          <a:prstGeom prst="rect">
            <a:avLst/>
          </a:prstGeom>
        </p:spPr>
        <p:txBody>
          <a:bodyPr vert="eaVert"/>
          <a:lstStyle>
            <a:lvl1pPr>
              <a:defRPr>
                <a:cs typeface="宋体" panose="02010600030101010101" pitchFamily="2" charset="-122"/>
              </a:defRPr>
            </a:lvl1pPr>
            <a:lvl2pPr>
              <a:defRPr>
                <a:cs typeface="宋体" panose="02010600030101010101" pitchFamily="2" charset="-122"/>
              </a:defRPr>
            </a:lvl2pPr>
            <a:lvl3pPr>
              <a:defRPr>
                <a:cs typeface="宋体" panose="02010600030101010101" pitchFamily="2" charset="-122"/>
              </a:defRPr>
            </a:lvl3pPr>
            <a:lvl4pPr>
              <a:defRPr>
                <a:cs typeface="宋体" panose="02010600030101010101" pitchFamily="2" charset="-122"/>
              </a:defRPr>
            </a:lvl4pPr>
            <a:lvl5pPr>
              <a:defRPr>
                <a:cs typeface="宋体" panose="02010600030101010101" pitchFamily="2"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lvl1pPr>
              <a:defRPr>
                <a:cs typeface="宋体" panose="02010600030101010101" pitchFamily="2" charset="-122"/>
              </a:defRPr>
            </a:lvl1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lvl1pPr>
              <a:defRPr>
                <a:cs typeface="宋体" panose="02010600030101010101" pitchFamily="2" charset="-122"/>
              </a:defRPr>
            </a:lvl1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lvl1pPr>
              <a:defRPr>
                <a:cs typeface="宋体" panose="02010600030101010101" pitchFamily="2" charset="-122"/>
              </a:defRPr>
            </a:lvl1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 y="0"/>
            <a:ext cx="12194037"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png"/><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chart" Target="../charts/chart4.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png"/><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chart" Target="../charts/chart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png"/><Relationship Id="rId2" Type="http://schemas.openxmlformats.org/officeDocument/2006/relationships/chart" Target="../charts/chart11.xml"/><Relationship Id="rId1"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直角三角形 71"/>
          <p:cNvSpPr/>
          <p:nvPr/>
        </p:nvSpPr>
        <p:spPr>
          <a:xfrm rot="5400000">
            <a:off x="1588" y="-1"/>
            <a:ext cx="3715658" cy="371565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71" name="直角三角形 70"/>
          <p:cNvSpPr/>
          <p:nvPr/>
        </p:nvSpPr>
        <p:spPr>
          <a:xfrm rot="16200000">
            <a:off x="8689233" y="3356819"/>
            <a:ext cx="3501180" cy="350118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2" name="直角三角形 1"/>
          <p:cNvSpPr/>
          <p:nvPr/>
        </p:nvSpPr>
        <p:spPr>
          <a:xfrm rot="5400000">
            <a:off x="1588" y="0"/>
            <a:ext cx="3257921" cy="325792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70" name="直角三角形 69"/>
          <p:cNvSpPr/>
          <p:nvPr/>
        </p:nvSpPr>
        <p:spPr>
          <a:xfrm rot="16200000">
            <a:off x="9120547" y="3788134"/>
            <a:ext cx="3069865" cy="3069865"/>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3" name="平行四边形 2"/>
          <p:cNvSpPr/>
          <p:nvPr/>
        </p:nvSpPr>
        <p:spPr>
          <a:xfrm>
            <a:off x="1781419" y="2"/>
            <a:ext cx="3088716" cy="1805556"/>
          </a:xfrm>
          <a:prstGeom prst="parallelogram">
            <a:avLst>
              <a:gd name="adj" fmla="val 10014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73" name="平行四边形 72"/>
          <p:cNvSpPr/>
          <p:nvPr/>
        </p:nvSpPr>
        <p:spPr>
          <a:xfrm>
            <a:off x="-2438922" y="1167126"/>
            <a:ext cx="3234853" cy="2990774"/>
          </a:xfrm>
          <a:prstGeom prst="parallelogram">
            <a:avLst>
              <a:gd name="adj" fmla="val 100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74" name="平行四边形 73"/>
          <p:cNvSpPr/>
          <p:nvPr/>
        </p:nvSpPr>
        <p:spPr>
          <a:xfrm>
            <a:off x="11681703" y="2998581"/>
            <a:ext cx="3048130" cy="2818139"/>
          </a:xfrm>
          <a:prstGeom prst="parallelogram">
            <a:avLst>
              <a:gd name="adj" fmla="val 100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75" name="平行四边形 74"/>
          <p:cNvSpPr/>
          <p:nvPr/>
        </p:nvSpPr>
        <p:spPr>
          <a:xfrm>
            <a:off x="7497122" y="5167086"/>
            <a:ext cx="2910426" cy="1701334"/>
          </a:xfrm>
          <a:prstGeom prst="parallelogram">
            <a:avLst>
              <a:gd name="adj" fmla="val 10014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宋体" panose="02010600030101010101" pitchFamily="2" charset="-122"/>
              <a:ea typeface="宋体" panose="02010600030101010101" pitchFamily="2" charset="-122"/>
              <a:cs typeface="+mn-ea"/>
              <a:sym typeface="+mn-lt"/>
            </a:endParaRPr>
          </a:p>
        </p:txBody>
      </p:sp>
      <p:sp>
        <p:nvSpPr>
          <p:cNvPr id="14" name="矩形 13"/>
          <p:cNvSpPr/>
          <p:nvPr/>
        </p:nvSpPr>
        <p:spPr>
          <a:xfrm>
            <a:off x="652531" y="2414164"/>
            <a:ext cx="10745765" cy="1106805"/>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kern="100" dirty="0">
                <a:solidFill>
                  <a:srgbClr val="002060"/>
                </a:solidFill>
                <a:latin typeface="宋体" panose="02010600030101010101" pitchFamily="2" charset="-122"/>
                <a:ea typeface="宋体" panose="02010600030101010101" pitchFamily="2" charset="-122"/>
                <a:cs typeface="+mn-ea"/>
                <a:sym typeface="+mn-lt"/>
              </a:rPr>
              <a:t>棕榈油：一枝独秀到何时</a:t>
            </a:r>
            <a:endParaRPr lang="zh-CN" altLang="en-US" sz="6600" b="1" kern="100" dirty="0">
              <a:solidFill>
                <a:srgbClr val="002060"/>
              </a:solidFill>
              <a:latin typeface="宋体" panose="02010600030101010101" pitchFamily="2" charset="-122"/>
              <a:ea typeface="宋体" panose="02010600030101010101" pitchFamily="2" charset="-122"/>
              <a:cs typeface="+mn-ea"/>
              <a:sym typeface="+mn-lt"/>
            </a:endParaRPr>
          </a:p>
        </p:txBody>
      </p:sp>
      <p:sp>
        <p:nvSpPr>
          <p:cNvPr id="15" name="文本框 14"/>
          <p:cNvSpPr txBox="1"/>
          <p:nvPr/>
        </p:nvSpPr>
        <p:spPr bwMode="auto">
          <a:xfrm rot="21562602">
            <a:off x="3204663" y="3843063"/>
            <a:ext cx="5782671" cy="461665"/>
          </a:xfrm>
          <a:prstGeom prst="rect">
            <a:avLst/>
          </a:prstGeom>
          <a:noFill/>
        </p:spPr>
        <p:txBody>
          <a:bodyPr wrap="square">
            <a:spAutoFit/>
            <a:scene3d>
              <a:camera prst="orthographicFront"/>
              <a:lightRig rig="threePt" dir="t"/>
            </a:scene3d>
            <a:sp3d contourW="12700"/>
          </a:bodyPr>
          <a:lstStyle/>
          <a:p>
            <a:pPr algn="ctr" eaLnBrk="1" fontAlgn="auto" hangingPunct="1">
              <a:spcBef>
                <a:spcPts val="0"/>
              </a:spcBef>
              <a:spcAft>
                <a:spcPts val="0"/>
              </a:spcAft>
              <a:defRPr/>
            </a:pPr>
            <a:r>
              <a:rPr lang="zh-CN" altLang="en-US" sz="2400" dirty="0">
                <a:solidFill>
                  <a:schemeClr val="tx1">
                    <a:lumMod val="65000"/>
                    <a:lumOff val="35000"/>
                  </a:schemeClr>
                </a:solidFill>
                <a:latin typeface="宋体" panose="02010600030101010101" pitchFamily="2" charset="-122"/>
                <a:ea typeface="宋体" panose="02010600030101010101" pitchFamily="2" charset="-122"/>
                <a:cs typeface="+mn-ea"/>
                <a:sym typeface="+mn-lt"/>
              </a:rPr>
              <a:t>金信期货研究院</a:t>
            </a:r>
            <a:endParaRPr lang="zh-CN" altLang="en-US" sz="2400" dirty="0">
              <a:solidFill>
                <a:schemeClr val="tx1">
                  <a:lumMod val="65000"/>
                  <a:lumOff val="35000"/>
                </a:schemeClr>
              </a:solidFill>
              <a:latin typeface="宋体" panose="02010600030101010101" pitchFamily="2" charset="-122"/>
              <a:ea typeface="宋体" panose="02010600030101010101" pitchFamily="2" charset="-122"/>
              <a:cs typeface="+mn-ea"/>
              <a:sym typeface="+mn-lt"/>
            </a:endParaRPr>
          </a:p>
        </p:txBody>
      </p:sp>
      <p:sp>
        <p:nvSpPr>
          <p:cNvPr id="18" name="六边形 17"/>
          <p:cNvSpPr/>
          <p:nvPr/>
        </p:nvSpPr>
        <p:spPr>
          <a:xfrm flipH="1">
            <a:off x="5074024" y="4689962"/>
            <a:ext cx="2015699" cy="431936"/>
          </a:xfrm>
          <a:prstGeom prst="hexagon">
            <a:avLst/>
          </a:prstGeom>
          <a:solidFill>
            <a:schemeClr val="bg1"/>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宋体" panose="02010600030101010101" pitchFamily="2" charset="-122"/>
              <a:ea typeface="宋体" panose="02010600030101010101" pitchFamily="2" charset="-122"/>
              <a:cs typeface="+mn-ea"/>
              <a:sym typeface="+mn-lt"/>
            </a:endParaRPr>
          </a:p>
        </p:txBody>
      </p:sp>
      <p:sp>
        <p:nvSpPr>
          <p:cNvPr id="19" name="Rectangle 4"/>
          <p:cNvSpPr txBox="1">
            <a:spLocks noChangeArrowheads="1"/>
          </p:cNvSpPr>
          <p:nvPr/>
        </p:nvSpPr>
        <p:spPr bwMode="auto">
          <a:xfrm>
            <a:off x="4995229" y="4689962"/>
            <a:ext cx="2159677" cy="482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b="0" dirty="0">
                <a:solidFill>
                  <a:schemeClr val="tx1"/>
                </a:solidFill>
                <a:latin typeface="宋体" panose="02010600030101010101" pitchFamily="2" charset="-122"/>
                <a:ea typeface="宋体" panose="02010600030101010101" pitchFamily="2" charset="-122"/>
                <a:cs typeface="+mn-ea"/>
                <a:sym typeface="+mn-lt"/>
              </a:rPr>
              <a:t>2024/2/27</a:t>
            </a:r>
            <a:endParaRPr lang="en-US" altLang="zh-CN" sz="1600" b="0" dirty="0">
              <a:solidFill>
                <a:schemeClr val="tx1"/>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观点摘要</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1" name="文本框 10"/>
          <p:cNvSpPr txBox="1"/>
          <p:nvPr/>
        </p:nvSpPr>
        <p:spPr>
          <a:xfrm>
            <a:off x="3230880" y="6443980"/>
            <a:ext cx="5297170"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文本框 7"/>
          <p:cNvSpPr txBox="1"/>
          <p:nvPr/>
        </p:nvSpPr>
        <p:spPr>
          <a:xfrm>
            <a:off x="991235" y="1290320"/>
            <a:ext cx="9853930" cy="5153660"/>
          </a:xfrm>
          <a:prstGeom prst="rect">
            <a:avLst/>
          </a:prstGeom>
          <a:noFill/>
        </p:spPr>
        <p:txBody>
          <a:bodyPr wrap="square" rtlCol="0">
            <a:noAutofit/>
          </a:bodyPr>
          <a:lstStyle/>
          <a:p>
            <a:pPr indent="0" algn="l" fontAlgn="ctr">
              <a:lnSpc>
                <a:spcPct val="150000"/>
              </a:lnSpc>
            </a:pPr>
            <a:r>
              <a:rPr lang="zh-CN"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春节后棕榈油三连阳，充分交易假期</a:t>
            </a:r>
            <a:r>
              <a:rPr lang="en-US" altLang="zh-CN"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MPOB</a:t>
            </a:r>
            <a:r>
              <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报告的超预期去库利好，在三大油脂中表现强势，目前豆棕价差持续倒挂，这种一枝独秀的局面会</a:t>
            </a:r>
            <a:r>
              <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持续到何时？</a:t>
            </a:r>
            <a:endParaRPr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endParaRPr>
          </a:p>
          <a:p>
            <a:pPr marL="285750" indent="-285750" algn="l" fontAlgn="ctr">
              <a:lnSpc>
                <a:spcPct val="150000"/>
              </a:lnSpc>
              <a:buSzPct val="80000"/>
              <a:buFont typeface="Wingdings" panose="05000000000000000000" charset="0"/>
              <a:buChar char="l"/>
            </a:pPr>
            <a:r>
              <a:rPr lang="zh-CN" sz="1800" dirty="0">
                <a:latin typeface="宋体" panose="02010600030101010101" pitchFamily="2" charset="-122"/>
                <a:ea typeface="宋体" panose="02010600030101010101" pitchFamily="2" charset="-122"/>
                <a:cs typeface="宋体" panose="02010600030101010101" pitchFamily="2" charset="-122"/>
              </a:rPr>
              <a:t>基于马来西亚高频产量和出口数据可以预测，</a:t>
            </a:r>
            <a:r>
              <a:rPr lang="en-US" altLang="zh-CN" sz="1800" dirty="0">
                <a:latin typeface="宋体" panose="02010600030101010101" pitchFamily="2" charset="-122"/>
                <a:ea typeface="宋体" panose="02010600030101010101" pitchFamily="2" charset="-122"/>
                <a:cs typeface="宋体" panose="02010600030101010101" pitchFamily="2" charset="-122"/>
              </a:rPr>
              <a:t>2</a:t>
            </a:r>
            <a:r>
              <a:rPr lang="zh-CN" altLang="en-US" sz="1800" dirty="0">
                <a:latin typeface="宋体" panose="02010600030101010101" pitchFamily="2" charset="-122"/>
                <a:ea typeface="宋体" panose="02010600030101010101" pitchFamily="2" charset="-122"/>
                <a:cs typeface="宋体" panose="02010600030101010101" pitchFamily="2" charset="-122"/>
              </a:rPr>
              <a:t>月马来西亚仍将维持去库，一般</a:t>
            </a:r>
            <a:r>
              <a:rPr lang="en-US" altLang="zh-CN" sz="1800" dirty="0">
                <a:latin typeface="宋体" panose="02010600030101010101" pitchFamily="2" charset="-122"/>
                <a:ea typeface="宋体" panose="02010600030101010101" pitchFamily="2" charset="-122"/>
                <a:cs typeface="宋体" panose="02010600030101010101" pitchFamily="2" charset="-122"/>
              </a:rPr>
              <a:t>3</a:t>
            </a:r>
            <a:r>
              <a:rPr lang="zh-CN" altLang="en-US" sz="1800" dirty="0">
                <a:latin typeface="宋体" panose="02010600030101010101" pitchFamily="2" charset="-122"/>
                <a:ea typeface="宋体" panose="02010600030101010101" pitchFamily="2" charset="-122"/>
                <a:cs typeface="宋体" panose="02010600030101010101" pitchFamily="2" charset="-122"/>
              </a:rPr>
              <a:t>月进入产地增产季，而今年斋月也在</a:t>
            </a:r>
            <a:r>
              <a:rPr lang="en-US" altLang="zh-CN" sz="1800" dirty="0">
                <a:latin typeface="宋体" panose="02010600030101010101" pitchFamily="2" charset="-122"/>
                <a:ea typeface="宋体" panose="02010600030101010101" pitchFamily="2" charset="-122"/>
                <a:cs typeface="宋体" panose="02010600030101010101" pitchFamily="2" charset="-122"/>
              </a:rPr>
              <a:t>3</a:t>
            </a:r>
            <a:r>
              <a:rPr lang="zh-CN" altLang="en-US" sz="1800" dirty="0">
                <a:latin typeface="宋体" panose="02010600030101010101" pitchFamily="2" charset="-122"/>
                <a:ea typeface="宋体" panose="02010600030101010101" pitchFamily="2" charset="-122"/>
                <a:cs typeface="宋体" panose="02010600030101010101" pitchFamily="2" charset="-122"/>
              </a:rPr>
              <a:t>月，那么真正库存转增可能要</a:t>
            </a:r>
            <a:r>
              <a:rPr lang="zh-CN" altLang="en-US" sz="1800" dirty="0">
                <a:latin typeface="宋体" panose="02010600030101010101" pitchFamily="2" charset="-122"/>
                <a:ea typeface="宋体" panose="02010600030101010101" pitchFamily="2" charset="-122"/>
                <a:cs typeface="宋体" panose="02010600030101010101" pitchFamily="2" charset="-122"/>
              </a:rPr>
              <a:t>延后到</a:t>
            </a:r>
            <a:r>
              <a:rPr lang="en-US" altLang="zh-CN" sz="1800" dirty="0">
                <a:latin typeface="宋体" panose="02010600030101010101" pitchFamily="2" charset="-122"/>
                <a:ea typeface="宋体" panose="02010600030101010101" pitchFamily="2" charset="-122"/>
                <a:cs typeface="宋体" panose="02010600030101010101" pitchFamily="2" charset="-122"/>
              </a:rPr>
              <a:t>4</a:t>
            </a:r>
            <a:r>
              <a:rPr lang="zh-CN" altLang="en-US" sz="1800" dirty="0">
                <a:latin typeface="宋体" panose="02010600030101010101" pitchFamily="2" charset="-122"/>
                <a:ea typeface="宋体" panose="02010600030101010101" pitchFamily="2" charset="-122"/>
                <a:cs typeface="宋体" panose="02010600030101010101" pitchFamily="2" charset="-122"/>
              </a:rPr>
              <a:t>月。</a:t>
            </a:r>
            <a:endParaRPr lang="zh-CN" altLang="en-US" sz="1800" dirty="0">
              <a:latin typeface="宋体" panose="02010600030101010101" pitchFamily="2" charset="-122"/>
              <a:ea typeface="宋体" panose="02010600030101010101" pitchFamily="2" charset="-122"/>
              <a:cs typeface="宋体" panose="02010600030101010101" pitchFamily="2" charset="-122"/>
            </a:endParaRPr>
          </a:p>
          <a:p>
            <a:pPr marL="285750" indent="-285750" algn="l" fontAlgn="ctr">
              <a:lnSpc>
                <a:spcPct val="150000"/>
              </a:lnSpc>
              <a:buSzPct val="80000"/>
              <a:buFont typeface="Wingdings" panose="05000000000000000000" charset="0"/>
              <a:buChar char="l"/>
            </a:pPr>
            <a:r>
              <a:rPr lang="zh-CN" altLang="en-US" sz="1800" dirty="0">
                <a:latin typeface="宋体" panose="02010600030101010101" pitchFamily="2" charset="-122"/>
                <a:ea typeface="宋体" panose="02010600030101010101" pitchFamily="2" charset="-122"/>
                <a:cs typeface="宋体" panose="02010600030101010101" pitchFamily="2" charset="-122"/>
              </a:rPr>
              <a:t>印尼的供需数据比较滞后，但是从产地报价来看，也无库存压力，尤其是</a:t>
            </a:r>
            <a:r>
              <a:rPr lang="en-US" altLang="zh-CN" sz="1800" dirty="0">
                <a:latin typeface="宋体" panose="02010600030101010101" pitchFamily="2" charset="-122"/>
                <a:ea typeface="宋体" panose="02010600030101010101" pitchFamily="2" charset="-122"/>
                <a:cs typeface="宋体" panose="02010600030101010101" pitchFamily="2" charset="-122"/>
              </a:rPr>
              <a:t>2023</a:t>
            </a:r>
            <a:r>
              <a:rPr lang="zh-CN" altLang="en-US" sz="1800" dirty="0">
                <a:latin typeface="宋体" panose="02010600030101010101" pitchFamily="2" charset="-122"/>
                <a:ea typeface="宋体" panose="02010600030101010101" pitchFamily="2" charset="-122"/>
                <a:cs typeface="宋体" panose="02010600030101010101" pitchFamily="2" charset="-122"/>
              </a:rPr>
              <a:t>年</a:t>
            </a:r>
            <a:r>
              <a:rPr lang="en-US" altLang="zh-CN" sz="1800" dirty="0">
                <a:latin typeface="宋体" panose="02010600030101010101" pitchFamily="2" charset="-122"/>
                <a:ea typeface="宋体" panose="02010600030101010101" pitchFamily="2" charset="-122"/>
                <a:cs typeface="宋体" panose="02010600030101010101" pitchFamily="2" charset="-122"/>
              </a:rPr>
              <a:t>8</a:t>
            </a:r>
            <a:r>
              <a:rPr lang="zh-CN" altLang="en-US" sz="1800" dirty="0">
                <a:latin typeface="宋体" panose="02010600030101010101" pitchFamily="2" charset="-122"/>
                <a:ea typeface="宋体" panose="02010600030101010101" pitchFamily="2" charset="-122"/>
                <a:cs typeface="宋体" panose="02010600030101010101" pitchFamily="2" charset="-122"/>
              </a:rPr>
              <a:t>月开始，印尼开始执行</a:t>
            </a:r>
            <a:r>
              <a:rPr lang="en-US" altLang="zh-CN" sz="1800" dirty="0">
                <a:latin typeface="宋体" panose="02010600030101010101" pitchFamily="2" charset="-122"/>
                <a:ea typeface="宋体" panose="02010600030101010101" pitchFamily="2" charset="-122"/>
                <a:cs typeface="宋体" panose="02010600030101010101" pitchFamily="2" charset="-122"/>
              </a:rPr>
              <a:t>B35</a:t>
            </a:r>
            <a:r>
              <a:rPr lang="zh-CN" altLang="en-US" sz="1800" dirty="0">
                <a:latin typeface="宋体" panose="02010600030101010101" pitchFamily="2" charset="-122"/>
                <a:ea typeface="宋体" panose="02010600030101010101" pitchFamily="2" charset="-122"/>
                <a:cs typeface="宋体" panose="02010600030101010101" pitchFamily="2" charset="-122"/>
              </a:rPr>
              <a:t>掺混政策，国内生柴消耗棕榈油用量明显</a:t>
            </a:r>
            <a:r>
              <a:rPr lang="zh-CN" altLang="en-US" sz="1800" dirty="0">
                <a:latin typeface="宋体" panose="02010600030101010101" pitchFamily="2" charset="-122"/>
                <a:ea typeface="宋体" panose="02010600030101010101" pitchFamily="2" charset="-122"/>
                <a:cs typeface="宋体" panose="02010600030101010101" pitchFamily="2" charset="-122"/>
              </a:rPr>
              <a:t>上升。</a:t>
            </a:r>
            <a:endParaRPr lang="zh-CN" altLang="en-US" sz="1800" dirty="0">
              <a:latin typeface="宋体" panose="02010600030101010101" pitchFamily="2" charset="-122"/>
              <a:ea typeface="宋体" panose="02010600030101010101" pitchFamily="2" charset="-122"/>
              <a:cs typeface="宋体" panose="02010600030101010101" pitchFamily="2" charset="-122"/>
            </a:endParaRPr>
          </a:p>
          <a:p>
            <a:pPr marL="285750" indent="-285750" algn="l" fontAlgn="ctr">
              <a:lnSpc>
                <a:spcPct val="150000"/>
              </a:lnSpc>
              <a:buSzPct val="80000"/>
              <a:buFont typeface="Wingdings" panose="05000000000000000000" charset="0"/>
              <a:buChar char="l"/>
            </a:pPr>
            <a:r>
              <a:rPr lang="zh-CN" altLang="en-US" sz="1800" dirty="0">
                <a:latin typeface="宋体" panose="02010600030101010101" pitchFamily="2" charset="-122"/>
                <a:ea typeface="宋体" panose="02010600030101010101" pitchFamily="2" charset="-122"/>
                <a:cs typeface="宋体" panose="02010600030101010101" pitchFamily="2" charset="-122"/>
              </a:rPr>
              <a:t>国内来看，</a:t>
            </a:r>
            <a:r>
              <a:rPr lang="zh-CN" altLang="en-US" sz="1800" dirty="0">
                <a:latin typeface="宋体" panose="02010600030101010101" pitchFamily="2" charset="-122"/>
                <a:ea typeface="宋体" panose="02010600030101010101" pitchFamily="2" charset="-122"/>
                <a:cs typeface="宋体" panose="02010600030101010101" pitchFamily="2" charset="-122"/>
              </a:rPr>
              <a:t>棕榈油进口利润倒挂加深，近月买船较少，持续降库，现货报价和基差较为坚挺。而豆油在油厂高开机率下库存稳定，菜油目前来看也是历年最高</a:t>
            </a:r>
            <a:r>
              <a:rPr lang="zh-CN" altLang="en-US" sz="1800" dirty="0">
                <a:latin typeface="宋体" panose="02010600030101010101" pitchFamily="2" charset="-122"/>
                <a:ea typeface="宋体" panose="02010600030101010101" pitchFamily="2" charset="-122"/>
                <a:cs typeface="宋体" panose="02010600030101010101" pitchFamily="2" charset="-122"/>
              </a:rPr>
              <a:t>水平。</a:t>
            </a:r>
            <a:endParaRPr lang="zh-CN" altLang="en-US" sz="1800" dirty="0">
              <a:latin typeface="宋体" panose="02010600030101010101" pitchFamily="2" charset="-122"/>
              <a:ea typeface="宋体" panose="02010600030101010101" pitchFamily="2" charset="-122"/>
              <a:cs typeface="宋体" panose="02010600030101010101" pitchFamily="2" charset="-122"/>
            </a:endParaRPr>
          </a:p>
          <a:p>
            <a:pPr indent="0" algn="l" fontAlgn="ctr">
              <a:lnSpc>
                <a:spcPct val="150000"/>
              </a:lnSpc>
              <a:buSzPct val="80000"/>
              <a:buFont typeface="Wingdings" panose="05000000000000000000" charset="0"/>
              <a:buNone/>
            </a:pPr>
            <a:r>
              <a:rPr lang="zh-CN" sz="1800" dirty="0">
                <a:latin typeface="宋体" panose="02010600030101010101" pitchFamily="2" charset="-122"/>
                <a:ea typeface="宋体" panose="02010600030101010101" pitchFamily="2" charset="-122"/>
                <a:cs typeface="宋体" panose="02010600030101010101" pitchFamily="2" charset="-122"/>
              </a:rPr>
              <a:t>基于以上因素来看，短期内棕榈油仍将在三大油脂中表现突出</a:t>
            </a:r>
            <a:r>
              <a:rPr sz="1800" dirty="0">
                <a:latin typeface="宋体" panose="02010600030101010101" pitchFamily="2" charset="-122"/>
                <a:ea typeface="宋体" panose="02010600030101010101" pitchFamily="2" charset="-122"/>
                <a:cs typeface="宋体" panose="02010600030101010101" pitchFamily="2" charset="-122"/>
              </a:rPr>
              <a:t>，</a:t>
            </a:r>
            <a:r>
              <a:rPr lang="zh-CN" sz="1800" dirty="0">
                <a:latin typeface="宋体" panose="02010600030101010101" pitchFamily="2" charset="-122"/>
                <a:ea typeface="宋体" panose="02010600030101010101" pitchFamily="2" charset="-122"/>
                <a:cs typeface="宋体" panose="02010600030101010101" pitchFamily="2" charset="-122"/>
              </a:rPr>
              <a:t>这种情况预计持续到</a:t>
            </a:r>
            <a:r>
              <a:rPr lang="en-US" altLang="zh-CN" sz="1800" dirty="0">
                <a:latin typeface="宋体" panose="02010600030101010101" pitchFamily="2" charset="-122"/>
                <a:ea typeface="宋体" panose="02010600030101010101" pitchFamily="2" charset="-122"/>
                <a:cs typeface="宋体" panose="02010600030101010101" pitchFamily="2" charset="-122"/>
              </a:rPr>
              <a:t>3</a:t>
            </a:r>
            <a:r>
              <a:rPr lang="zh-CN" altLang="en-US" sz="1800" dirty="0">
                <a:latin typeface="宋体" panose="02010600030101010101" pitchFamily="2" charset="-122"/>
                <a:ea typeface="宋体" panose="02010600030101010101" pitchFamily="2" charset="-122"/>
                <a:cs typeface="宋体" panose="02010600030101010101" pitchFamily="2" charset="-122"/>
              </a:rPr>
              <a:t>月中旬，</a:t>
            </a:r>
            <a:r>
              <a:rPr lang="zh-CN" sz="1800" dirty="0">
                <a:latin typeface="宋体" panose="02010600030101010101" pitchFamily="2" charset="-122"/>
                <a:ea typeface="宋体" panose="02010600030101010101" pitchFamily="2" charset="-122"/>
                <a:cs typeface="宋体" panose="02010600030101010101" pitchFamily="2" charset="-122"/>
              </a:rPr>
              <a:t>国内外降库存对棕榈油价格有较强支撑，做多豆棕价差</a:t>
            </a:r>
            <a:r>
              <a:rPr lang="zh-CN" sz="1800" dirty="0">
                <a:latin typeface="宋体" panose="02010600030101010101" pitchFamily="2" charset="-122"/>
                <a:ea typeface="宋体" panose="02010600030101010101" pitchFamily="2" charset="-122"/>
                <a:cs typeface="宋体" panose="02010600030101010101" pitchFamily="2" charset="-122"/>
              </a:rPr>
              <a:t>需要等待驱动，油脂整体还是供需</a:t>
            </a:r>
            <a:r>
              <a:rPr lang="zh-CN" sz="1800" dirty="0">
                <a:latin typeface="宋体" panose="02010600030101010101" pitchFamily="2" charset="-122"/>
                <a:ea typeface="宋体" panose="02010600030101010101" pitchFamily="2" charset="-122"/>
                <a:cs typeface="宋体" panose="02010600030101010101" pitchFamily="2" charset="-122"/>
              </a:rPr>
              <a:t>宽松偏弱格局，棕榈油预计仍将维持在当下区间震荡，把握高抛低吸</a:t>
            </a:r>
            <a:r>
              <a:rPr lang="zh-CN" sz="1800" dirty="0">
                <a:latin typeface="宋体" panose="02010600030101010101" pitchFamily="2" charset="-122"/>
                <a:ea typeface="宋体" panose="02010600030101010101" pitchFamily="2" charset="-122"/>
                <a:cs typeface="宋体" panose="02010600030101010101" pitchFamily="2" charset="-122"/>
              </a:rPr>
              <a:t>机会。</a:t>
            </a:r>
            <a:endParaRPr>
              <a:latin typeface="宋体" panose="02010600030101010101" pitchFamily="2" charset="-122"/>
              <a:ea typeface="宋体" panose="02010600030101010101" pitchFamily="2" charset="-122"/>
              <a:cs typeface="宋体" panose="02010600030101010101" pitchFamily="2" charset="-122"/>
            </a:endParaRPr>
          </a:p>
          <a:p>
            <a:pPr marL="285750" indent="-285750" algn="l" fontAlgn="ctr">
              <a:lnSpc>
                <a:spcPct val="150000"/>
              </a:lnSpc>
              <a:buSzPct val="80000"/>
              <a:buFont typeface="Wingdings" panose="05000000000000000000" charset="0"/>
              <a:buChar char="l"/>
            </a:pPr>
            <a:r>
              <a:rPr lang="zh-CN" sz="1800" dirty="0">
                <a:latin typeface="宋体" panose="02010600030101010101" pitchFamily="2" charset="-122"/>
                <a:ea typeface="宋体" panose="02010600030101010101" pitchFamily="2" charset="-122"/>
                <a:cs typeface="宋体" panose="02010600030101010101" pitchFamily="2" charset="-122"/>
              </a:rPr>
              <a:t>风险点：巴西大豆产量下调</a:t>
            </a:r>
            <a:r>
              <a:rPr lang="zh-CN" sz="1800" dirty="0">
                <a:latin typeface="宋体" panose="02010600030101010101" pitchFamily="2" charset="-122"/>
                <a:ea typeface="宋体" panose="02010600030101010101" pitchFamily="2" charset="-122"/>
                <a:cs typeface="宋体" panose="02010600030101010101" pitchFamily="2" charset="-122"/>
              </a:rPr>
              <a:t>幅度</a:t>
            </a:r>
            <a:endParaRPr lang="zh-CN" sz="1800"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行情回顾</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5013960"/>
            <a:ext cx="9897110" cy="1496695"/>
          </a:xfrm>
          <a:prstGeom prst="rect">
            <a:avLst/>
          </a:prstGeom>
          <a:noFill/>
        </p:spPr>
        <p:txBody>
          <a:bodyPr wrap="square" rtlCol="0">
            <a:noAutofit/>
          </a:bodyPr>
          <a:lstStyle/>
          <a:p>
            <a:pPr marL="0" indent="0" latinLnBrk="0">
              <a:lnSpc>
                <a:spcPct val="150000"/>
              </a:lnSpc>
            </a:pPr>
            <a:r>
              <a:rPr lang="en-US">
                <a:latin typeface="宋体" panose="02010600030101010101" pitchFamily="2" charset="-122"/>
                <a:ea typeface="宋体" panose="02010600030101010101" pitchFamily="2" charset="-122"/>
                <a:cs typeface="宋体" panose="02010600030101010101" pitchFamily="2" charset="-122"/>
                <a:sym typeface="+mn-ea"/>
              </a:rPr>
              <a:t>2023</a:t>
            </a:r>
            <a:r>
              <a:rPr lang="zh-CN" altLang="en-US">
                <a:latin typeface="宋体" panose="02010600030101010101" pitchFamily="2" charset="-122"/>
                <a:ea typeface="宋体" panose="02010600030101010101" pitchFamily="2" charset="-122"/>
                <a:cs typeface="宋体" panose="02010600030101010101" pitchFamily="2" charset="-122"/>
                <a:sym typeface="+mn-ea"/>
              </a:rPr>
              <a:t>年下半年开始，油脂基本在千元区间内震荡，</a:t>
            </a:r>
            <a:r>
              <a:rPr lang="en-US" altLang="zh-CN">
                <a:latin typeface="宋体" panose="02010600030101010101" pitchFamily="2" charset="-122"/>
                <a:ea typeface="宋体" panose="02010600030101010101" pitchFamily="2" charset="-122"/>
                <a:cs typeface="宋体" panose="02010600030101010101" pitchFamily="2" charset="-122"/>
                <a:sym typeface="+mn-ea"/>
              </a:rPr>
              <a:t>2024</a:t>
            </a:r>
            <a:r>
              <a:rPr lang="zh-CN" altLang="en-US">
                <a:latin typeface="宋体" panose="02010600030101010101" pitchFamily="2" charset="-122"/>
                <a:ea typeface="宋体" panose="02010600030101010101" pitchFamily="2" charset="-122"/>
                <a:cs typeface="宋体" panose="02010600030101010101" pitchFamily="2" charset="-122"/>
                <a:sym typeface="+mn-ea"/>
              </a:rPr>
              <a:t>年</a:t>
            </a:r>
            <a:r>
              <a:rPr lang="en-US" altLang="zh-CN">
                <a:latin typeface="宋体" panose="02010600030101010101" pitchFamily="2" charset="-122"/>
                <a:ea typeface="宋体" panose="02010600030101010101" pitchFamily="2" charset="-122"/>
                <a:cs typeface="宋体" panose="02010600030101010101" pitchFamily="2" charset="-122"/>
                <a:sym typeface="+mn-ea"/>
              </a:rPr>
              <a:t>1</a:t>
            </a:r>
            <a:r>
              <a:rPr lang="zh-CN" altLang="en-US">
                <a:latin typeface="宋体" panose="02010600030101010101" pitchFamily="2" charset="-122"/>
                <a:ea typeface="宋体" panose="02010600030101010101" pitchFamily="2" charset="-122"/>
                <a:cs typeface="宋体" panose="02010600030101010101" pitchFamily="2" charset="-122"/>
                <a:sym typeface="+mn-ea"/>
              </a:rPr>
              <a:t>月底在美豆跌破</a:t>
            </a:r>
            <a:r>
              <a:rPr lang="en-US" altLang="zh-CN">
                <a:latin typeface="宋体" panose="02010600030101010101" pitchFamily="2" charset="-122"/>
                <a:ea typeface="宋体" panose="02010600030101010101" pitchFamily="2" charset="-122"/>
                <a:cs typeface="宋体" panose="02010600030101010101" pitchFamily="2" charset="-122"/>
                <a:sym typeface="+mn-ea"/>
              </a:rPr>
              <a:t>1200</a:t>
            </a:r>
            <a:r>
              <a:rPr lang="zh-CN" altLang="en-US">
                <a:latin typeface="宋体" panose="02010600030101010101" pitchFamily="2" charset="-122"/>
                <a:ea typeface="宋体" panose="02010600030101010101" pitchFamily="2" charset="-122"/>
                <a:cs typeface="宋体" panose="02010600030101010101" pitchFamily="2" charset="-122"/>
                <a:sym typeface="+mn-ea"/>
              </a:rPr>
              <a:t>美分关口后，豆油跌破震荡区间，而棕榈油在产地去库预期下走势相对坚挺，三大油脂供应预期分化下棕榈油一枝独秀，菜油迭创新低</a:t>
            </a:r>
            <a:r>
              <a:rPr lang="zh-CN">
                <a:latin typeface="宋体" panose="02010600030101010101" pitchFamily="2" charset="-122"/>
                <a:ea typeface="宋体" panose="02010600030101010101" pitchFamily="2" charset="-122"/>
                <a:cs typeface="宋体" panose="02010600030101010101" pitchFamily="2" charset="-122"/>
                <a:sym typeface="+mn-ea"/>
              </a:rPr>
              <a:t>。</a:t>
            </a:r>
            <a:endParaRPr lang="zh-CN">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1" name="文本框 10"/>
          <p:cNvSpPr txBox="1"/>
          <p:nvPr/>
        </p:nvSpPr>
        <p:spPr>
          <a:xfrm>
            <a:off x="3377565" y="6443980"/>
            <a:ext cx="6089015"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iFind</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9" name="图片 8"/>
          <p:cNvPicPr>
            <a:picLocks noChangeAspect="1"/>
          </p:cNvPicPr>
          <p:nvPr/>
        </p:nvPicPr>
        <p:blipFill>
          <a:blip r:embed="rId2"/>
          <a:srcRect b="4868"/>
          <a:stretch>
            <a:fillRect/>
          </a:stretch>
        </p:blipFill>
        <p:spPr>
          <a:xfrm>
            <a:off x="1357630" y="1088390"/>
            <a:ext cx="9168130" cy="37973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行情回顾</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1" name="文本框 10"/>
          <p:cNvSpPr txBox="1"/>
          <p:nvPr/>
        </p:nvSpPr>
        <p:spPr>
          <a:xfrm>
            <a:off x="3455035" y="6443345"/>
            <a:ext cx="5391785" cy="414655"/>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iFind</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12" name="图片 11"/>
          <p:cNvPicPr>
            <a:picLocks noChangeAspect="1"/>
          </p:cNvPicPr>
          <p:nvPr/>
        </p:nvPicPr>
        <p:blipFill>
          <a:blip r:embed="rId2"/>
          <a:stretch>
            <a:fillRect/>
          </a:stretch>
        </p:blipFill>
        <p:spPr>
          <a:xfrm>
            <a:off x="1661795" y="1400175"/>
            <a:ext cx="8867775" cy="4295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行情回顾</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1" name="文本框 10"/>
          <p:cNvSpPr txBox="1"/>
          <p:nvPr/>
        </p:nvSpPr>
        <p:spPr>
          <a:xfrm>
            <a:off x="3455035" y="6443345"/>
            <a:ext cx="5391785" cy="414655"/>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iFind</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8" name="图片 7"/>
          <p:cNvPicPr>
            <a:picLocks noChangeAspect="1"/>
          </p:cNvPicPr>
          <p:nvPr/>
        </p:nvPicPr>
        <p:blipFill>
          <a:blip r:embed="rId2"/>
          <a:stretch>
            <a:fillRect/>
          </a:stretch>
        </p:blipFill>
        <p:spPr>
          <a:xfrm>
            <a:off x="1656715" y="1318895"/>
            <a:ext cx="8886825" cy="44577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07161" y="130576"/>
            <a:ext cx="278511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马来西亚产区</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4813935"/>
            <a:ext cx="9905365" cy="1696720"/>
          </a:xfrm>
          <a:prstGeom prst="rect">
            <a:avLst/>
          </a:prstGeom>
          <a:noFill/>
        </p:spPr>
        <p:txBody>
          <a:bodyPr wrap="square" rtlCol="0">
            <a:noAutofit/>
          </a:bodyPr>
          <a:lstStyle/>
          <a:p>
            <a:pPr indent="0" latinLnBrk="0">
              <a:lnSpc>
                <a:spcPct val="150000"/>
              </a:lnSpc>
              <a:buFont typeface="Wingdings" panose="05000000000000000000" charset="0"/>
              <a:buNone/>
            </a:pPr>
            <a:r>
              <a:rPr dirty="0">
                <a:latin typeface="宋体" panose="02010600030101010101" pitchFamily="2" charset="-122"/>
                <a:ea typeface="宋体" panose="02010600030101010101" pitchFamily="2" charset="-122"/>
                <a:cs typeface="宋体" panose="02010600030101010101" pitchFamily="2" charset="-122"/>
              </a:rPr>
              <a:t>SGS：马来西亚2月1-25日棕油产品出口量为861,334吨，较上月同期的919,139吨下降6.29%</a:t>
            </a:r>
            <a:r>
              <a:rPr lang="zh-CN" dirty="0">
                <a:latin typeface="宋体" panose="02010600030101010101" pitchFamily="2" charset="-122"/>
                <a:ea typeface="宋体" panose="02010600030101010101" pitchFamily="2" charset="-122"/>
                <a:cs typeface="宋体" panose="02010600030101010101" pitchFamily="2" charset="-122"/>
              </a:rPr>
              <a:t>。</a:t>
            </a:r>
            <a:endParaRPr dirty="0">
              <a:latin typeface="宋体" panose="02010600030101010101" pitchFamily="2" charset="-122"/>
              <a:ea typeface="宋体" panose="02010600030101010101" pitchFamily="2" charset="-122"/>
              <a:cs typeface="宋体" panose="02010600030101010101" pitchFamily="2" charset="-122"/>
            </a:endParaRPr>
          </a:p>
          <a:p>
            <a:pPr indent="0" latinLnBrk="0">
              <a:lnSpc>
                <a:spcPct val="150000"/>
              </a:lnSpc>
              <a:buFont typeface="Wingdings" panose="05000000000000000000" charset="0"/>
              <a:buNone/>
            </a:pPr>
            <a:r>
              <a:rPr dirty="0">
                <a:latin typeface="宋体" panose="02010600030101010101" pitchFamily="2" charset="-122"/>
                <a:ea typeface="宋体" panose="02010600030101010101" pitchFamily="2" charset="-122"/>
                <a:cs typeface="宋体" panose="02010600030101010101" pitchFamily="2" charset="-122"/>
              </a:rPr>
              <a:t>ITS：马来西亚2月1-25日棕榈油产品出口量为951,409吨，较上月同期的1,064,778吨下滑10.7%</a:t>
            </a:r>
            <a:r>
              <a:rPr lang="zh-CN" altLang="en-US" dirty="0">
                <a:latin typeface="宋体" panose="02010600030101010101" pitchFamily="2" charset="-122"/>
                <a:ea typeface="宋体" panose="02010600030101010101" pitchFamily="2" charset="-122"/>
                <a:cs typeface="宋体" panose="02010600030101010101" pitchFamily="2" charset="-122"/>
              </a:rPr>
              <a:t>。</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indent="0" latinLnBrk="0">
              <a:lnSpc>
                <a:spcPct val="150000"/>
              </a:lnSpc>
              <a:buFont typeface="Wingdings" panose="05000000000000000000" charset="0"/>
              <a:buNone/>
            </a:pPr>
            <a:r>
              <a:rPr lang="zh-CN" dirty="0">
                <a:latin typeface="宋体" panose="02010600030101010101" pitchFamily="2" charset="-122"/>
                <a:ea typeface="宋体" panose="02010600030101010101" pitchFamily="2" charset="-122"/>
                <a:cs typeface="宋体" panose="02010600030101010101" pitchFamily="2" charset="-122"/>
              </a:rPr>
              <a:t>AmSpec：马来西亚2月1-25日棕榈油出口量为863108吨，较上月同期出口的1006930吨减少14.28%。</a:t>
            </a:r>
            <a:endParaRPr lang="zh-CN" dirty="0">
              <a:latin typeface="宋体" panose="02010600030101010101" pitchFamily="2" charset="-122"/>
              <a:ea typeface="宋体" panose="02010600030101010101" pitchFamily="2" charset="-122"/>
              <a:cs typeface="宋体" panose="02010600030101010101" pitchFamily="2" charset="-122"/>
            </a:endParaRPr>
          </a:p>
          <a:p>
            <a:pPr indent="0" latinLnBrk="0">
              <a:lnSpc>
                <a:spcPct val="150000"/>
              </a:lnSpc>
              <a:buFont typeface="Wingdings" panose="05000000000000000000" charset="0"/>
              <a:buNone/>
            </a:pPr>
            <a:r>
              <a:rPr lang="en-US" altLang="zh-CN" dirty="0">
                <a:latin typeface="宋体" panose="02010600030101010101" pitchFamily="2" charset="-122"/>
                <a:ea typeface="宋体" panose="02010600030101010101" pitchFamily="2" charset="-122"/>
                <a:cs typeface="宋体" panose="02010600030101010101" pitchFamily="2" charset="-122"/>
              </a:rPr>
              <a:t>SPPOMA：2024年2月1-25日马来西亚棕榈油单产减少4.09%，出油率增加0.46%，产量减少1.7%</a:t>
            </a:r>
            <a:r>
              <a:rPr lang="zh-CN" altLang="en-US" dirty="0">
                <a:latin typeface="宋体" panose="02010600030101010101" pitchFamily="2" charset="-122"/>
                <a:ea typeface="宋体" panose="02010600030101010101" pitchFamily="2" charset="-122"/>
                <a:cs typeface="宋体" panose="02010600030101010101" pitchFamily="2" charset="-122"/>
              </a:rPr>
              <a:t>。</a:t>
            </a:r>
            <a:endParaRPr lang="zh-CN" altLang="en-US" dirty="0">
              <a:latin typeface="宋体" panose="02010600030101010101" pitchFamily="2" charset="-122"/>
              <a:ea typeface="宋体" panose="02010600030101010101" pitchFamily="2" charset="-122"/>
              <a:cs typeface="宋体" panose="02010600030101010101" pitchFamily="2" charset="-122"/>
            </a:endParaRPr>
          </a:p>
        </p:txBody>
      </p:sp>
      <p:sp>
        <p:nvSpPr>
          <p:cNvPr id="11" name="文本框 10"/>
          <p:cNvSpPr txBox="1"/>
          <p:nvPr/>
        </p:nvSpPr>
        <p:spPr>
          <a:xfrm>
            <a:off x="3230880" y="6443980"/>
            <a:ext cx="6400800"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SGS</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a:t>
            </a:r>
            <a:r>
              <a:rPr 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ITS</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a:t>
            </a:r>
            <a:r>
              <a:rPr lang="zh-CN" sz="1400" dirty="0">
                <a:latin typeface="宋体" panose="02010600030101010101" pitchFamily="2" charset="-122"/>
                <a:ea typeface="宋体" panose="02010600030101010101" pitchFamily="2" charset="-122"/>
                <a:cs typeface="宋体" panose="02010600030101010101" pitchFamily="2" charset="-122"/>
                <a:sym typeface="+mn-ea"/>
              </a:rPr>
              <a:t>AmSpec、</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SPPOMA</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graphicFrame>
        <p:nvGraphicFramePr>
          <p:cNvPr id="8" name="图表 7"/>
          <p:cNvGraphicFramePr/>
          <p:nvPr/>
        </p:nvGraphicFramePr>
        <p:xfrm>
          <a:off x="655955" y="1155700"/>
          <a:ext cx="3680460" cy="360108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4363085" y="1155700"/>
          <a:ext cx="3700145" cy="36010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表 12"/>
          <p:cNvGraphicFramePr/>
          <p:nvPr/>
        </p:nvGraphicFramePr>
        <p:xfrm>
          <a:off x="8141970" y="1155700"/>
          <a:ext cx="3728720" cy="360108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90309" y="130576"/>
            <a:ext cx="3218815"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印度尼西亚产区</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5094605"/>
            <a:ext cx="9879965" cy="1416050"/>
          </a:xfrm>
          <a:prstGeom prst="rect">
            <a:avLst/>
          </a:prstGeom>
          <a:noFill/>
        </p:spPr>
        <p:txBody>
          <a:bodyPr wrap="square" rtlCol="0">
            <a:noAutofit/>
          </a:bodyPr>
          <a:lstStyle/>
          <a:p>
            <a:pPr indent="0" latinLnBrk="0">
              <a:lnSpc>
                <a:spcPct val="150000"/>
              </a:lnSpc>
              <a:buFont typeface="Wingdings" panose="05000000000000000000" charset="0"/>
              <a:buNone/>
            </a:pPr>
            <a:r>
              <a:rPr dirty="0">
                <a:latin typeface="宋体" panose="02010600030101010101" pitchFamily="2" charset="-122"/>
                <a:ea typeface="宋体" panose="02010600030101010101" pitchFamily="2" charset="-122"/>
                <a:cs typeface="宋体" panose="02010600030101010101" pitchFamily="2" charset="-122"/>
              </a:rPr>
              <a:t>ITS</a:t>
            </a:r>
            <a:r>
              <a:rPr lang="zh-CN" dirty="0">
                <a:latin typeface="宋体" panose="02010600030101010101" pitchFamily="2" charset="-122"/>
                <a:ea typeface="宋体" panose="02010600030101010101" pitchFamily="2" charset="-122"/>
                <a:cs typeface="宋体" panose="02010600030101010101" pitchFamily="2" charset="-122"/>
              </a:rPr>
              <a:t>：</a:t>
            </a:r>
            <a:r>
              <a:rPr dirty="0">
                <a:latin typeface="宋体" panose="02010600030101010101" pitchFamily="2" charset="-122"/>
                <a:ea typeface="宋体" panose="02010600030101010101" pitchFamily="2" charset="-122"/>
                <a:cs typeface="宋体" panose="02010600030101010101" pitchFamily="2" charset="-122"/>
              </a:rPr>
              <a:t>2023年11月印尼棕榈油出口量为251.0万吨，比10月份的254.6万吨下降1.4%</a:t>
            </a:r>
            <a:r>
              <a:rPr lang="zh-CN" altLang="en-US" dirty="0">
                <a:latin typeface="宋体" panose="02010600030101010101" pitchFamily="2" charset="-122"/>
                <a:ea typeface="宋体" panose="02010600030101010101" pitchFamily="2" charset="-122"/>
                <a:cs typeface="宋体" panose="02010600030101010101" pitchFamily="2" charset="-122"/>
              </a:rPr>
              <a:t>。</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indent="0" latinLnBrk="0">
              <a:lnSpc>
                <a:spcPct val="150000"/>
              </a:lnSpc>
              <a:buFont typeface="Wingdings" panose="05000000000000000000" charset="0"/>
              <a:buNone/>
            </a:pPr>
            <a:r>
              <a:rPr lang="zh-CN" dirty="0">
                <a:latin typeface="宋体" panose="02010600030101010101" pitchFamily="2" charset="-122"/>
                <a:ea typeface="宋体" panose="02010600030101010101" pitchFamily="2" charset="-122"/>
                <a:cs typeface="宋体" panose="02010600030101010101" pitchFamily="2" charset="-122"/>
              </a:rPr>
              <a:t>ITS：印度尼西亚，1月棕榈油产品出口量为213.44万吨，较2023年12月的209.04万吨增加2.10%。</a:t>
            </a:r>
            <a:endParaRPr lang="zh-CN" dirty="0">
              <a:latin typeface="宋体" panose="02010600030101010101" pitchFamily="2" charset="-122"/>
              <a:ea typeface="宋体" panose="02010600030101010101" pitchFamily="2" charset="-122"/>
              <a:cs typeface="宋体" panose="02010600030101010101" pitchFamily="2" charset="-122"/>
            </a:endParaRPr>
          </a:p>
        </p:txBody>
      </p:sp>
      <p:sp>
        <p:nvSpPr>
          <p:cNvPr id="11" name="文本框 10"/>
          <p:cNvSpPr txBox="1"/>
          <p:nvPr/>
        </p:nvSpPr>
        <p:spPr>
          <a:xfrm>
            <a:off x="3230880" y="6443980"/>
            <a:ext cx="6400800"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ITS</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graphicFrame>
        <p:nvGraphicFramePr>
          <p:cNvPr id="8" name="图表 7"/>
          <p:cNvGraphicFramePr/>
          <p:nvPr/>
        </p:nvGraphicFramePr>
        <p:xfrm>
          <a:off x="546100" y="1219835"/>
          <a:ext cx="3811270" cy="369697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7854950" y="1198880"/>
          <a:ext cx="3895725" cy="3717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表 12"/>
          <p:cNvGraphicFramePr/>
          <p:nvPr/>
        </p:nvGraphicFramePr>
        <p:xfrm>
          <a:off x="4281805" y="1219200"/>
          <a:ext cx="3636645" cy="369697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07161" y="130576"/>
            <a:ext cx="278511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产区天气监测</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5477510"/>
            <a:ext cx="9896475" cy="1033145"/>
          </a:xfrm>
          <a:prstGeom prst="rect">
            <a:avLst/>
          </a:prstGeom>
          <a:noFill/>
        </p:spPr>
        <p:txBody>
          <a:bodyPr wrap="square" rtlCol="0">
            <a:noAutofit/>
          </a:bodyPr>
          <a:lstStyle/>
          <a:p>
            <a:pPr indent="0" latinLnBrk="0">
              <a:lnSpc>
                <a:spcPct val="150000"/>
              </a:lnSpc>
              <a:buFont typeface="Wingdings" panose="05000000000000000000" charset="0"/>
              <a:buNone/>
            </a:pPr>
            <a:r>
              <a:rPr lang="zh-CN" altLang="en-US" dirty="0">
                <a:latin typeface="宋体" panose="02010600030101010101" pitchFamily="2" charset="-122"/>
                <a:ea typeface="宋体" panose="02010600030101010101" pitchFamily="2" charset="-122"/>
                <a:cs typeface="宋体" panose="02010600030101010101" pitchFamily="2" charset="-122"/>
              </a:rPr>
              <a:t>未来</a:t>
            </a:r>
            <a:r>
              <a:rPr lang="en-US" altLang="zh-CN" dirty="0">
                <a:latin typeface="宋体" panose="02010600030101010101" pitchFamily="2" charset="-122"/>
                <a:ea typeface="宋体" panose="02010600030101010101" pitchFamily="2" charset="-122"/>
                <a:cs typeface="宋体" panose="02010600030101010101" pitchFamily="2" charset="-122"/>
              </a:rPr>
              <a:t>1-14</a:t>
            </a:r>
            <a:r>
              <a:rPr lang="zh-CN" altLang="en-US" dirty="0">
                <a:latin typeface="宋体" panose="02010600030101010101" pitchFamily="2" charset="-122"/>
                <a:ea typeface="宋体" panose="02010600030101010101" pitchFamily="2" charset="-122"/>
                <a:cs typeface="宋体" panose="02010600030101010101" pitchFamily="2" charset="-122"/>
              </a:rPr>
              <a:t>天，东南亚降雨持续，尤其是苏门答腊、加里曼丹、爪哇地区有较强降水。</a:t>
            </a:r>
            <a:endParaRPr lang="zh-CN" dirty="0">
              <a:latin typeface="宋体" panose="02010600030101010101" pitchFamily="2" charset="-122"/>
              <a:ea typeface="宋体" panose="02010600030101010101" pitchFamily="2" charset="-122"/>
              <a:cs typeface="宋体" panose="02010600030101010101" pitchFamily="2" charset="-122"/>
            </a:endParaRPr>
          </a:p>
        </p:txBody>
      </p:sp>
      <p:sp>
        <p:nvSpPr>
          <p:cNvPr id="11" name="文本框 10"/>
          <p:cNvSpPr txBox="1"/>
          <p:nvPr/>
        </p:nvSpPr>
        <p:spPr>
          <a:xfrm>
            <a:off x="3230880" y="6443980"/>
            <a:ext cx="6400800"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NOAA</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8" name="图片 7"/>
          <p:cNvPicPr>
            <a:picLocks noChangeAspect="1"/>
          </p:cNvPicPr>
          <p:nvPr/>
        </p:nvPicPr>
        <p:blipFill>
          <a:blip r:embed="rId2"/>
          <a:srcRect b="693"/>
          <a:stretch>
            <a:fillRect/>
          </a:stretch>
        </p:blipFill>
        <p:spPr>
          <a:xfrm>
            <a:off x="2407920" y="1303020"/>
            <a:ext cx="3334385" cy="3819525"/>
          </a:xfrm>
          <a:prstGeom prst="rect">
            <a:avLst/>
          </a:prstGeom>
        </p:spPr>
      </p:pic>
      <p:pic>
        <p:nvPicPr>
          <p:cNvPr id="9" name="图片 8"/>
          <p:cNvPicPr>
            <a:picLocks noChangeAspect="1"/>
          </p:cNvPicPr>
          <p:nvPr/>
        </p:nvPicPr>
        <p:blipFill>
          <a:blip r:embed="rId3"/>
          <a:srcRect l="1073"/>
          <a:stretch>
            <a:fillRect/>
          </a:stretch>
        </p:blipFill>
        <p:spPr>
          <a:xfrm>
            <a:off x="6146165" y="1303020"/>
            <a:ext cx="3277870" cy="3818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90309" y="130576"/>
            <a:ext cx="3218815"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棕榈油进口利润</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4975225"/>
            <a:ext cx="9906000" cy="1535430"/>
          </a:xfrm>
          <a:prstGeom prst="rect">
            <a:avLst/>
          </a:prstGeom>
          <a:noFill/>
        </p:spPr>
        <p:txBody>
          <a:bodyPr wrap="square" rtlCol="0">
            <a:noAutofit/>
          </a:bodyPr>
          <a:lstStyle/>
          <a:p>
            <a:pPr marL="0" indent="0" algn="l" eaLnBrk="0" fontAlgn="base" latinLnBrk="0" hangingPunct="0">
              <a:lnSpc>
                <a:spcPct val="150000"/>
              </a:lnSpc>
            </a:pPr>
            <a:r>
              <a:rPr lang="en-US">
                <a:latin typeface="宋体" panose="02010600030101010101" pitchFamily="2" charset="-122"/>
                <a:ea typeface="宋体" panose="02010600030101010101" pitchFamily="2" charset="-122"/>
                <a:cs typeface="宋体" panose="02010600030101010101" pitchFamily="2" charset="-122"/>
                <a:sym typeface="+mn-ea"/>
              </a:rPr>
              <a:t>2</a:t>
            </a:r>
            <a:r>
              <a:rPr lang="zh-CN" altLang="en-US">
                <a:latin typeface="宋体" panose="02010600030101010101" pitchFamily="2" charset="-122"/>
                <a:ea typeface="宋体" panose="02010600030101010101" pitchFamily="2" charset="-122"/>
                <a:cs typeface="宋体" panose="02010600030101010101" pitchFamily="2" charset="-122"/>
                <a:sym typeface="+mn-ea"/>
              </a:rPr>
              <a:t>月以来，棕榈油盘面进口利润倒挂加剧，近月买船较少，预计</a:t>
            </a:r>
            <a:r>
              <a:rPr lang="en-US" altLang="zh-CN">
                <a:latin typeface="宋体" panose="02010600030101010101" pitchFamily="2" charset="-122"/>
                <a:ea typeface="宋体" panose="02010600030101010101" pitchFamily="2" charset="-122"/>
                <a:cs typeface="宋体" panose="02010600030101010101" pitchFamily="2" charset="-122"/>
                <a:sym typeface="+mn-ea"/>
              </a:rPr>
              <a:t>2-3</a:t>
            </a:r>
            <a:r>
              <a:rPr lang="zh-CN" altLang="en-US">
                <a:latin typeface="宋体" panose="02010600030101010101" pitchFamily="2" charset="-122"/>
                <a:ea typeface="宋体" panose="02010600030101010101" pitchFamily="2" charset="-122"/>
                <a:cs typeface="宋体" panose="02010600030101010101" pitchFamily="2" charset="-122"/>
                <a:sym typeface="+mn-ea"/>
              </a:rPr>
              <a:t>月</a:t>
            </a:r>
            <a:r>
              <a:rPr lang="zh-CN" altLang="en-US">
                <a:latin typeface="宋体" panose="02010600030101010101" pitchFamily="2" charset="-122"/>
                <a:ea typeface="宋体" panose="02010600030101010101" pitchFamily="2" charset="-122"/>
                <a:cs typeface="宋体" panose="02010600030101010101" pitchFamily="2" charset="-122"/>
                <a:sym typeface="+mn-ea"/>
              </a:rPr>
              <a:t>月均到港</a:t>
            </a:r>
            <a:r>
              <a:rPr lang="en-US" altLang="zh-CN">
                <a:latin typeface="宋体" panose="02010600030101010101" pitchFamily="2" charset="-122"/>
                <a:ea typeface="宋体" panose="02010600030101010101" pitchFamily="2" charset="-122"/>
                <a:cs typeface="宋体" panose="02010600030101010101" pitchFamily="2" charset="-122"/>
                <a:sym typeface="+mn-ea"/>
              </a:rPr>
              <a:t>20</a:t>
            </a:r>
            <a:r>
              <a:rPr lang="zh-CN" altLang="en-US">
                <a:latin typeface="宋体" panose="02010600030101010101" pitchFamily="2" charset="-122"/>
                <a:ea typeface="宋体" panose="02010600030101010101" pitchFamily="2" charset="-122"/>
                <a:cs typeface="宋体" panose="02010600030101010101" pitchFamily="2" charset="-122"/>
                <a:sym typeface="+mn-ea"/>
              </a:rPr>
              <a:t>万吨，国内持续降库背景下，棕榈油现货报价和基差表现坚挺。</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0" name="文本框 9"/>
          <p:cNvSpPr txBox="1"/>
          <p:nvPr/>
        </p:nvSpPr>
        <p:spPr>
          <a:xfrm>
            <a:off x="3230880" y="6443980"/>
            <a:ext cx="5977255"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8" name="图片 7"/>
          <p:cNvPicPr>
            <a:picLocks noChangeAspect="1"/>
          </p:cNvPicPr>
          <p:nvPr/>
        </p:nvPicPr>
        <p:blipFill>
          <a:blip r:embed="rId2"/>
          <a:stretch>
            <a:fillRect/>
          </a:stretch>
        </p:blipFill>
        <p:spPr>
          <a:xfrm>
            <a:off x="3166745" y="1116965"/>
            <a:ext cx="5857875" cy="3514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07161" y="130576"/>
            <a:ext cx="278511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国内油脂库存</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04875" y="5178425"/>
            <a:ext cx="10180320" cy="1452880"/>
          </a:xfrm>
          <a:prstGeom prst="rect">
            <a:avLst/>
          </a:prstGeom>
          <a:noFill/>
        </p:spPr>
        <p:txBody>
          <a:bodyPr wrap="square" rtlCol="0">
            <a:noAutofit/>
          </a:bodyPr>
          <a:lstStyle/>
          <a:p>
            <a:pPr marL="0" indent="0" latinLnBrk="0">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sym typeface="+mn-ea"/>
              </a:rPr>
              <a:t>截至2024年2月23日，全国重点地区棕榈油商业库存65.93万吨，环比上周减少3.33万吨，减幅4.81%。</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marL="0" indent="0" latinLnBrk="0">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sym typeface="+mn-ea"/>
              </a:rPr>
              <a:t>截至2024年2月23日，全国重点地区豆油商业库存91.3万吨，环比上周减少0.10万吨，降幅0.11%。</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1" name="文本框 10"/>
          <p:cNvSpPr txBox="1"/>
          <p:nvPr/>
        </p:nvSpPr>
        <p:spPr>
          <a:xfrm>
            <a:off x="3455035" y="6443345"/>
            <a:ext cx="5391785" cy="414655"/>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数据来源：钢联、金信期货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graphicFrame>
        <p:nvGraphicFramePr>
          <p:cNvPr id="8" name="图表 7"/>
          <p:cNvGraphicFramePr/>
          <p:nvPr/>
        </p:nvGraphicFramePr>
        <p:xfrm>
          <a:off x="4172585" y="1222375"/>
          <a:ext cx="3879850" cy="371856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nvGraphicFramePr>
        <p:xfrm>
          <a:off x="609600" y="1222375"/>
          <a:ext cx="3685540" cy="37191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表 12"/>
          <p:cNvGraphicFramePr/>
          <p:nvPr/>
        </p:nvGraphicFramePr>
        <p:xfrm>
          <a:off x="8052435" y="1222375"/>
          <a:ext cx="3798570" cy="37185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28" name="文本框 27"/>
          <p:cNvSpPr txBox="1"/>
          <p:nvPr/>
        </p:nvSpPr>
        <p:spPr>
          <a:xfrm>
            <a:off x="3230880" y="6443980"/>
            <a:ext cx="6639560" cy="414020"/>
          </a:xfrm>
          <a:prstGeom prst="rect">
            <a:avLst/>
          </a:prstGeom>
          <a:noFill/>
        </p:spPr>
        <p:txBody>
          <a:bodyPr wrap="square" rtlCol="0" anchor="t">
            <a:noAutofit/>
          </a:bodyPr>
          <a:lstStyle/>
          <a:p>
            <a:pPr indent="304800" algn="just">
              <a:lnSpc>
                <a:spcPct val="150000"/>
              </a:lnSpc>
              <a:buClrTx/>
              <a:buSzTx/>
              <a:buFontTx/>
              <a:buNone/>
            </a:pP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数据来源：</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iFind</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、金信期货</a:t>
            </a:r>
            <a:r>
              <a:rPr lang="en-US" altLang="zh-CN"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市场有风险 入市需谨慎</a:t>
            </a:r>
            <a:endParaRPr lang="zh-CN" altLang="en-US" sz="1400" dirty="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价差套利</a:t>
            </a:r>
            <a:endParaRPr lang="zh-CN" altLang="en-US" sz="2800" b="1" spc="600" dirty="0">
              <a:latin typeface="宋体" panose="02010600030101010101" pitchFamily="2" charset="-122"/>
              <a:ea typeface="宋体" panose="02010600030101010101" pitchFamily="2" charset="-122"/>
              <a:cs typeface="+mn-ea"/>
              <a:sym typeface="+mn-lt"/>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076" y="221362"/>
            <a:ext cx="2209526" cy="547876"/>
          </a:xfrm>
          <a:prstGeom prst="rect">
            <a:avLst/>
          </a:prstGeom>
        </p:spPr>
      </p:pic>
      <p:sp>
        <p:nvSpPr>
          <p:cNvPr id="19" name="文本框 18"/>
          <p:cNvSpPr txBox="1"/>
          <p:nvPr/>
        </p:nvSpPr>
        <p:spPr>
          <a:xfrm>
            <a:off x="939800" y="4776470"/>
            <a:ext cx="9879965" cy="1734185"/>
          </a:xfrm>
          <a:prstGeom prst="rect">
            <a:avLst/>
          </a:prstGeom>
          <a:noFill/>
        </p:spPr>
        <p:txBody>
          <a:bodyPr wrap="square" rtlCol="0">
            <a:noAutofit/>
          </a:bodyPr>
          <a:lstStyle/>
          <a:p>
            <a:pPr indent="0" latinLnBrk="0">
              <a:lnSpc>
                <a:spcPct val="150000"/>
              </a:lnSpc>
              <a:buFont typeface="宋体" panose="02010600030101010101" pitchFamily="2" charset="-122"/>
              <a:buNone/>
            </a:pPr>
            <a:endPar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endParaRPr>
          </a:p>
          <a:p>
            <a:pPr indent="0" latinLnBrk="0">
              <a:lnSpc>
                <a:spcPct val="150000"/>
              </a:lnSpc>
              <a:buFont typeface="宋体" panose="02010600030101010101" pitchFamily="2" charset="-122"/>
              <a:buNone/>
            </a:pPr>
            <a:r>
              <a:rPr 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2024</a:t>
            </a:r>
            <a:r>
              <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年</a:t>
            </a:r>
            <a:r>
              <a:rPr lang="en-US" altLang="zh-CN"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1</a:t>
            </a:r>
            <a:r>
              <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月</a:t>
            </a:r>
            <a:r>
              <a:rPr lang="en-US" altLang="zh-CN"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19</a:t>
            </a:r>
            <a:r>
              <a:rPr lang="zh-CN" altLang="en-US"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sym typeface="+mn-ea"/>
              </a:rPr>
              <a:t>日，我们在《抄底豆棕价差为时尚早》文章中提到，</a:t>
            </a:r>
            <a:r>
              <a:rPr lang="zh-CN">
                <a:latin typeface="宋体" panose="02010600030101010101" pitchFamily="2" charset="-122"/>
                <a:ea typeface="宋体" panose="02010600030101010101" pitchFamily="2" charset="-122"/>
                <a:cs typeface="宋体" panose="02010600030101010101" pitchFamily="2" charset="-122"/>
                <a:sym typeface="+mn-ea"/>
              </a:rPr>
              <a:t>今年豆棕价差存在再度转负的概率，一个多月过去了，春节后至今豆棕</a:t>
            </a:r>
            <a:r>
              <a:rPr lang="en-US" altLang="zh-CN">
                <a:latin typeface="宋体" panose="02010600030101010101" pitchFamily="2" charset="-122"/>
                <a:ea typeface="宋体" panose="02010600030101010101" pitchFamily="2" charset="-122"/>
                <a:cs typeface="宋体" panose="02010600030101010101" pitchFamily="2" charset="-122"/>
                <a:sym typeface="+mn-ea"/>
              </a:rPr>
              <a:t>05</a:t>
            </a:r>
            <a:r>
              <a:rPr lang="zh-CN" altLang="en-US">
                <a:latin typeface="宋体" panose="02010600030101010101" pitchFamily="2" charset="-122"/>
                <a:ea typeface="宋体" panose="02010600030101010101" pitchFamily="2" charset="-122"/>
                <a:cs typeface="宋体" panose="02010600030101010101" pitchFamily="2" charset="-122"/>
                <a:sym typeface="+mn-ea"/>
              </a:rPr>
              <a:t>价差一直在</a:t>
            </a:r>
            <a:r>
              <a:rPr lang="en-US" altLang="zh-CN">
                <a:latin typeface="宋体" panose="02010600030101010101" pitchFamily="2" charset="-122"/>
                <a:ea typeface="宋体" panose="02010600030101010101" pitchFamily="2" charset="-122"/>
                <a:cs typeface="宋体" panose="02010600030101010101" pitchFamily="2" charset="-122"/>
                <a:sym typeface="+mn-ea"/>
              </a:rPr>
              <a:t>-100</a:t>
            </a:r>
            <a:r>
              <a:rPr lang="zh-CN" altLang="en-US">
                <a:latin typeface="宋体" panose="02010600030101010101" pitchFamily="2" charset="-122"/>
                <a:ea typeface="宋体" panose="02010600030101010101" pitchFamily="2" charset="-122"/>
                <a:cs typeface="宋体" panose="02010600030101010101" pitchFamily="2" charset="-122"/>
                <a:sym typeface="+mn-ea"/>
              </a:rPr>
              <a:t>范围内，验证了我们之前的观点。</a:t>
            </a:r>
            <a:endParaRPr lang="zh-CN" altLang="en-US" b="0" i="0" dirty="0">
              <a:solidFill>
                <a:srgbClr val="000000"/>
              </a:solidFill>
              <a:effectLst/>
              <a:uFillTx/>
              <a:latin typeface="宋体" panose="02010600030101010101" pitchFamily="2" charset="-122"/>
              <a:ea typeface="宋体" panose="02010600030101010101" pitchFamily="2" charset="-122"/>
              <a:cs typeface="宋体" panose="02010600030101010101" pitchFamily="2" charset="-122"/>
            </a:endParaRPr>
          </a:p>
          <a:p>
            <a:pPr indent="0" latinLnBrk="0">
              <a:lnSpc>
                <a:spcPct val="150000"/>
              </a:lnSpc>
              <a:buFont typeface="宋体" panose="02010600030101010101" pitchFamily="2" charset="-122"/>
              <a:buNone/>
            </a:pPr>
            <a:endParaRPr lang="zh-CN" altLang="en-US">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7" name="图表 6"/>
          <p:cNvGraphicFramePr/>
          <p:nvPr/>
        </p:nvGraphicFramePr>
        <p:xfrm>
          <a:off x="6083935" y="1082040"/>
          <a:ext cx="5259705" cy="397573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0" name="图表 9"/>
          <p:cNvGraphicFramePr/>
          <p:nvPr/>
        </p:nvGraphicFramePr>
        <p:xfrm>
          <a:off x="939800" y="1082040"/>
          <a:ext cx="5006975" cy="397637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直角三角形 71"/>
          <p:cNvSpPr/>
          <p:nvPr/>
        </p:nvSpPr>
        <p:spPr>
          <a:xfrm rot="5400000">
            <a:off x="1588" y="-1"/>
            <a:ext cx="3715658" cy="371565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71" name="直角三角形 70"/>
          <p:cNvSpPr/>
          <p:nvPr/>
        </p:nvSpPr>
        <p:spPr>
          <a:xfrm rot="16200000">
            <a:off x="8689233" y="3356819"/>
            <a:ext cx="3501180" cy="350118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2" name="直角三角形 1"/>
          <p:cNvSpPr/>
          <p:nvPr/>
        </p:nvSpPr>
        <p:spPr>
          <a:xfrm rot="5400000">
            <a:off x="1588" y="0"/>
            <a:ext cx="3257921" cy="325792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70" name="直角三角形 69"/>
          <p:cNvSpPr/>
          <p:nvPr/>
        </p:nvSpPr>
        <p:spPr>
          <a:xfrm rot="16200000">
            <a:off x="9120547" y="3788134"/>
            <a:ext cx="3069865" cy="3069865"/>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3" name="平行四边形 2"/>
          <p:cNvSpPr/>
          <p:nvPr/>
        </p:nvSpPr>
        <p:spPr>
          <a:xfrm>
            <a:off x="1781419" y="2"/>
            <a:ext cx="3088716" cy="1805556"/>
          </a:xfrm>
          <a:prstGeom prst="parallelogram">
            <a:avLst>
              <a:gd name="adj" fmla="val 10014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73" name="平行四边形 72"/>
          <p:cNvSpPr/>
          <p:nvPr/>
        </p:nvSpPr>
        <p:spPr>
          <a:xfrm>
            <a:off x="-2438922" y="1167126"/>
            <a:ext cx="3234853" cy="2990774"/>
          </a:xfrm>
          <a:prstGeom prst="parallelogram">
            <a:avLst>
              <a:gd name="adj" fmla="val 100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74" name="平行四边形 73"/>
          <p:cNvSpPr/>
          <p:nvPr/>
        </p:nvSpPr>
        <p:spPr>
          <a:xfrm>
            <a:off x="11681703" y="2998581"/>
            <a:ext cx="3048130" cy="2818139"/>
          </a:xfrm>
          <a:prstGeom prst="parallelogram">
            <a:avLst>
              <a:gd name="adj" fmla="val 100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75" name="平行四边形 74"/>
          <p:cNvSpPr/>
          <p:nvPr/>
        </p:nvSpPr>
        <p:spPr>
          <a:xfrm>
            <a:off x="7497122" y="5167086"/>
            <a:ext cx="2910426" cy="1701334"/>
          </a:xfrm>
          <a:prstGeom prst="parallelogram">
            <a:avLst>
              <a:gd name="adj" fmla="val 10014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宋体" panose="02010600030101010101" pitchFamily="2" charset="-122"/>
              <a:ea typeface="宋体" panose="02010600030101010101" pitchFamily="2" charset="-122"/>
              <a:cs typeface="+mn-ea"/>
              <a:sym typeface="+mn-lt"/>
            </a:endParaRPr>
          </a:p>
        </p:txBody>
      </p:sp>
      <p:sp>
        <p:nvSpPr>
          <p:cNvPr id="14" name="矩形 13"/>
          <p:cNvSpPr/>
          <p:nvPr/>
        </p:nvSpPr>
        <p:spPr>
          <a:xfrm>
            <a:off x="652531" y="2414164"/>
            <a:ext cx="10745765" cy="1107996"/>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kern="100" dirty="0">
                <a:solidFill>
                  <a:srgbClr val="002060"/>
                </a:solidFill>
                <a:latin typeface="宋体" panose="02010600030101010101" pitchFamily="2" charset="-122"/>
                <a:ea typeface="宋体" panose="02010600030101010101" pitchFamily="2" charset="-122"/>
                <a:cs typeface="+mn-ea"/>
                <a:sym typeface="+mn-lt"/>
              </a:rPr>
              <a:t>谢谢大家</a:t>
            </a:r>
            <a:endParaRPr lang="zh-CN" altLang="en-US" sz="6600" b="1" kern="100" dirty="0">
              <a:solidFill>
                <a:srgbClr val="002060"/>
              </a:solidFill>
              <a:latin typeface="宋体" panose="02010600030101010101" pitchFamily="2" charset="-122"/>
              <a:ea typeface="宋体" panose="02010600030101010101" pitchFamily="2" charset="-122"/>
              <a:cs typeface="+mn-ea"/>
              <a:sym typeface="+mn-lt"/>
            </a:endParaRPr>
          </a:p>
        </p:txBody>
      </p:sp>
      <p:sp>
        <p:nvSpPr>
          <p:cNvPr id="15" name="文本框 14"/>
          <p:cNvSpPr txBox="1"/>
          <p:nvPr/>
        </p:nvSpPr>
        <p:spPr bwMode="auto">
          <a:xfrm rot="21562602">
            <a:off x="3204665" y="3782743"/>
            <a:ext cx="5782671" cy="461665"/>
          </a:xfrm>
          <a:prstGeom prst="rect">
            <a:avLst/>
          </a:prstGeom>
          <a:noFill/>
        </p:spPr>
        <p:txBody>
          <a:bodyPr wrap="square">
            <a:spAutoFit/>
            <a:scene3d>
              <a:camera prst="orthographicFront"/>
              <a:lightRig rig="threePt" dir="t"/>
            </a:scene3d>
            <a:sp3d contourW="12700"/>
          </a:bodyPr>
          <a:lstStyle/>
          <a:p>
            <a:pPr algn="ctr">
              <a:defRPr/>
            </a:pPr>
            <a:r>
              <a:rPr lang="zh-CN" altLang="en-US" sz="2400" dirty="0">
                <a:solidFill>
                  <a:prstClr val="black">
                    <a:lumMod val="65000"/>
                    <a:lumOff val="35000"/>
                  </a:prstClr>
                </a:solidFill>
                <a:latin typeface="宋体" panose="02010600030101010101" pitchFamily="2" charset="-122"/>
                <a:ea typeface="宋体" panose="02010600030101010101" pitchFamily="2" charset="-122"/>
                <a:cs typeface="宋体" panose="02010600030101010101" pitchFamily="2" charset="-122"/>
                <a:sym typeface="+mn-lt"/>
              </a:rPr>
              <a:t>金信期货 研究院</a:t>
            </a:r>
            <a:endParaRPr lang="zh-CN" altLang="en-US" sz="2400" dirty="0">
              <a:solidFill>
                <a:prstClr val="black">
                  <a:lumMod val="65000"/>
                  <a:lumOff val="35000"/>
                </a:prstClr>
              </a:solidFill>
              <a:latin typeface="宋体" panose="02010600030101010101" pitchFamily="2" charset="-122"/>
              <a:ea typeface="宋体" panose="02010600030101010101" pitchFamily="2" charset="-122"/>
              <a:cs typeface="宋体" panose="02010600030101010101" pitchFamily="2" charset="-122"/>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0866" y="130576"/>
            <a:ext cx="1917700" cy="521970"/>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2800" b="1" spc="600" dirty="0">
                <a:latin typeface="宋体" panose="02010600030101010101" pitchFamily="2" charset="-122"/>
                <a:ea typeface="宋体" panose="02010600030101010101" pitchFamily="2" charset="-122"/>
                <a:cs typeface="+mn-ea"/>
                <a:sym typeface="+mn-lt"/>
              </a:rPr>
              <a:t>重要声明</a:t>
            </a:r>
            <a:endParaRPr lang="zh-CN" altLang="en-US" sz="2800" b="1" spc="600" dirty="0">
              <a:latin typeface="宋体" panose="02010600030101010101" pitchFamily="2" charset="-122"/>
              <a:ea typeface="宋体" panose="02010600030101010101" pitchFamily="2" charset="-122"/>
              <a:cs typeface="+mn-ea"/>
              <a:sym typeface="+mn-lt"/>
            </a:endParaRPr>
          </a:p>
        </p:txBody>
      </p:sp>
      <p:sp>
        <p:nvSpPr>
          <p:cNvPr id="3" name="6"/>
          <p:cNvSpPr/>
          <p:nvPr/>
        </p:nvSpPr>
        <p:spPr bwMode="auto">
          <a:xfrm rot="5400000">
            <a:off x="5531735"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4" name="6"/>
          <p:cNvSpPr/>
          <p:nvPr/>
        </p:nvSpPr>
        <p:spPr bwMode="auto">
          <a:xfrm rot="5400000">
            <a:off x="5802968"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5" name="6"/>
          <p:cNvSpPr/>
          <p:nvPr/>
        </p:nvSpPr>
        <p:spPr bwMode="auto">
          <a:xfrm rot="5400000">
            <a:off x="6074201"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6" name="6"/>
          <p:cNvSpPr/>
          <p:nvPr/>
        </p:nvSpPr>
        <p:spPr bwMode="auto">
          <a:xfrm rot="5400000">
            <a:off x="6345434" y="734101"/>
            <a:ext cx="153591" cy="13354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20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宋体" panose="02010600030101010101" pitchFamily="2" charset="-122"/>
              <a:ea typeface="宋体" panose="02010600030101010101" pitchFamily="2" charset="-122"/>
              <a:cs typeface="+mn-ea"/>
              <a:sym typeface="+mn-lt"/>
            </a:endParaRPr>
          </a:p>
        </p:txBody>
      </p:sp>
      <p:sp>
        <p:nvSpPr>
          <p:cNvPr id="8" name="Rectangle 17"/>
          <p:cNvSpPr/>
          <p:nvPr/>
        </p:nvSpPr>
        <p:spPr bwMode="auto">
          <a:xfrm>
            <a:off x="1000125" y="1092994"/>
            <a:ext cx="10222706" cy="5193506"/>
          </a:xfrm>
          <a:prstGeom prst="rect">
            <a:avLst/>
          </a:prstGeom>
          <a:noFill/>
          <a:ln w="9525" cap="flat">
            <a:solidFill>
              <a:srgbClr val="1F497D"/>
            </a:solidFill>
            <a:prstDash val="solid"/>
            <a:miter lim="800000"/>
            <a:headEnd type="none" w="med" len="med"/>
            <a:tailEnd type="none" w="med" len="med"/>
          </a:ln>
        </p:spPr>
        <p:txBody>
          <a:bodyPr lIns="0" tIns="0" rIns="0" bIns="0"/>
          <a:lstStyle/>
          <a:p>
            <a:pPr marL="0" marR="0" lvl="0" indent="0" algn="ctr" defTabSz="967740" eaLnBrk="1" fontAlgn="base" latinLnBrk="0" hangingPunct="1">
              <a:lnSpc>
                <a:spcPct val="100000"/>
              </a:lnSpc>
              <a:spcBef>
                <a:spcPct val="0"/>
              </a:spcBef>
              <a:spcAft>
                <a:spcPct val="0"/>
              </a:spcAft>
              <a:buClrTx/>
              <a:buSzTx/>
              <a:buFontTx/>
              <a:buNone/>
              <a:defRPr/>
            </a:pPr>
            <a:endParaRPr kumimoji="0" lang="en-US" sz="2965" b="0" i="0" u="none" strike="noStrike" kern="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endParaRPr>
          </a:p>
        </p:txBody>
      </p:sp>
      <p:sp>
        <p:nvSpPr>
          <p:cNvPr id="9" name="矩形 8"/>
          <p:cNvSpPr/>
          <p:nvPr/>
        </p:nvSpPr>
        <p:spPr>
          <a:xfrm>
            <a:off x="1041195" y="1283838"/>
            <a:ext cx="9972675" cy="4892675"/>
          </a:xfrm>
          <a:prstGeom prst="rect">
            <a:avLst/>
          </a:prstGeom>
        </p:spPr>
        <p:txBody>
          <a:bodyPr wrap="square">
            <a:spAutoFit/>
          </a:bodyPr>
          <a:lstStyle/>
          <a:p>
            <a:pPr>
              <a:defRPr/>
            </a:pPr>
            <a:r>
              <a:rPr lang="zh-CN" altLang="en-US" sz="1200" dirty="0">
                <a:solidFill>
                  <a:schemeClr val="tx1"/>
                </a:solidFill>
                <a:latin typeface="宋体" panose="02010600030101010101" pitchFamily="2" charset="-122"/>
                <a:ea typeface="宋体" panose="02010600030101010101" pitchFamily="2" charset="-122"/>
                <a:cs typeface="宋体" panose="02010600030101010101" pitchFamily="2" charset="-122"/>
              </a:rPr>
              <a:t>本</a:t>
            </a:r>
            <a:r>
              <a:rPr lang="zh-CN" altLang="en-US" sz="1200" dirty="0">
                <a:latin typeface="宋体" panose="02010600030101010101" pitchFamily="2" charset="-122"/>
                <a:ea typeface="宋体" panose="02010600030101010101" pitchFamily="2" charset="-122"/>
                <a:cs typeface="宋体" panose="02010600030101010101" pitchFamily="2" charset="-122"/>
              </a:rPr>
              <a:t>报告所采用的数据均来自合规渠道，分析逻辑基于分析师的职业理解。分析师以勤勉的职业态度，独立、客观地出具本报告。本报告清晰准确地反映了分析师的研究观点，力求独立、客观和公正，结论不受任何第三方的授意或影响。分析师不曾因也将不会因本报告中的具体推荐意见或观点而直接或间获得受任何形式的报酬或利益。</a:t>
            </a:r>
            <a:endParaRPr lang="zh-CN" altLang="en-US" sz="1200" dirty="0">
              <a:solidFill>
                <a:srgbClr val="FFC000"/>
              </a:solidFill>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lang="zh-CN" altLang="en-US" sz="1200" dirty="0">
                <a:latin typeface="宋体" panose="02010600030101010101" pitchFamily="2" charset="-122"/>
                <a:ea typeface="宋体" panose="02010600030101010101" pitchFamily="2" charset="-122"/>
                <a:cs typeface="宋体" panose="02010600030101010101" pitchFamily="2" charset="-122"/>
              </a:rPr>
              <a:t>本报告仅供金信期货有限公司（以下简称“本公司”）客户参考之用。本公司不会因为关注、收到或阅读本报告内容而视相关人员为客户。在任何情况下，本报告中的信息或所表述的意见均不构成对任何人的投资建议或私人咨询建议。在任何情况下，本公司及其员工或者关联机构不承诺投资者一定获利，不与投资者分享投资收益，也不对任何人因使用本报告中的任何内容所引致的任何损失负任何责任。</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lang="zh-CN" altLang="en-US" sz="1200" dirty="0">
                <a:latin typeface="宋体" panose="02010600030101010101" pitchFamily="2" charset="-122"/>
                <a:ea typeface="宋体" panose="02010600030101010101" pitchFamily="2" charset="-122"/>
                <a:cs typeface="宋体" panose="02010600030101010101" pitchFamily="2" charset="-122"/>
              </a:rPr>
              <a:t>本公司具有中国证监会认可的期货投资咨询业务资格。本报告发布的信息均来源于第三方信息提供商或其他已公开信息，本公司对这些信息的准确性、完整性、时效性或可靠性不作任何保证。本报告所载的资料、意见及推测仅反映研究人员于发布本报告当日的判断且不代表本公司的立场，本报告所指的期货或投资标的的价格、价值及投资收入可能会波动，过往表现不应作为日后的表现依据。在不同时期，本公司可发出与本报告所载资料、意见及推测不一致的报告。本公司不保证本报告所含信息保持在最新状态，且对本报告所含信息可在不发出通知的情形下做出修改，投资者应当自行关注相应的更新或修改。 </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lang="zh-CN" altLang="en-US" sz="1200" dirty="0">
                <a:latin typeface="宋体" panose="02010600030101010101" pitchFamily="2" charset="-122"/>
                <a:ea typeface="宋体" panose="02010600030101010101" pitchFamily="2" charset="-122"/>
                <a:cs typeface="宋体" panose="02010600030101010101" pitchFamily="2" charset="-122"/>
              </a:rPr>
              <a:t>市场有风险，投资需谨慎。本报告难以考虑到个别客户特殊的投资目标、财务状况或需要，投资者应考虑本报告中的任何意见或建议是否符合其特定状况，且本报告不应取代投资者的独立判断。请务必注意，据本报告作出的任何投资决策均与本公司、本公司员工无关。</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lang="zh-CN" altLang="en-US" sz="1200" dirty="0">
                <a:latin typeface="宋体" panose="02010600030101010101" pitchFamily="2" charset="-122"/>
                <a:ea typeface="宋体" panose="02010600030101010101" pitchFamily="2" charset="-122"/>
                <a:cs typeface="宋体" panose="02010600030101010101" pitchFamily="2" charset="-122"/>
              </a:rPr>
              <a:t>本报告版权仅为本公司所有，未经本公司书面授权或协议约定，除法律规定的情况外，任何机构和个人不得以任何形式翻版、复制、发布、修改或以其他任何方式非法使用本报告的部分或全部内容。如引用、刊发，需注明出处为“金信期货”，且不得对本报告进行有悖原意的引用、删节和修改。</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lang="zh-CN" altLang="en-US" sz="1200" dirty="0">
                <a:latin typeface="宋体" panose="02010600030101010101" pitchFamily="2" charset="-122"/>
                <a:ea typeface="宋体" panose="02010600030101010101" pitchFamily="2" charset="-122"/>
                <a:cs typeface="宋体" panose="02010600030101010101" pitchFamily="2" charset="-122"/>
              </a:rPr>
              <a:t>金信期货投资咨询业务资格：湘证监机构字[2017]1号</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endParaRPr lang="zh-CN" altLang="en-US" sz="1200" dirty="0">
              <a:latin typeface="宋体" panose="02010600030101010101" pitchFamily="2" charset="-122"/>
              <a:ea typeface="宋体" panose="02010600030101010101" pitchFamily="2" charset="-122"/>
              <a:cs typeface="宋体" panose="02010600030101010101" pitchFamily="2" charset="-122"/>
            </a:endParaRPr>
          </a:p>
          <a:p>
            <a:pPr>
              <a:defRPr/>
            </a:pPr>
            <a:r>
              <a:rPr sz="1200">
                <a:latin typeface="宋体" panose="02010600030101010101" pitchFamily="2" charset="-122"/>
                <a:ea typeface="宋体" panose="02010600030101010101" pitchFamily="2" charset="-122"/>
                <a:cs typeface="宋体" panose="02010600030101010101" pitchFamily="2" charset="-122"/>
              </a:rPr>
              <a:t>投资咨询团队成员：姚兴航（投资咨询编号：Z0015370）、黄婷莉（投资咨询编号：Z0015398）、曾文彪（投资咨询编号：Z0017990）、杨彦龙（投资咨询编号：Z0018274）、刁志国（投资咨询编号：Z0019292）、林敬炜（投资咨询编号：Z0018836）、王敬征（投资咨询编号：Z0019935）、张召举（投资咨询编号：Z0019989）、张恩希（投资咨询变化：Z0020176）。</a:t>
            </a:r>
            <a:endParaRPr sz="12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3000">
        <p14:pan dir="u"/>
      </p:transition>
    </mc:Choice>
    <mc:Fallback>
      <p:transition spd="slow" advClick="0" advTm="3000">
        <p:fade/>
      </p:transition>
    </mc:Fallback>
  </mc:AlternateContent>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第一PPT，www.1ppt.com">
  <a:themeElements>
    <a:clrScheme name="自定义 37">
      <a:dk1>
        <a:sysClr val="windowText" lastClr="000000"/>
      </a:dk1>
      <a:lt1>
        <a:sysClr val="window" lastClr="FFFFFF"/>
      </a:lt1>
      <a:dk2>
        <a:srgbClr val="455F51"/>
      </a:dk2>
      <a:lt2>
        <a:srgbClr val="E2DFCC"/>
      </a:lt2>
      <a:accent1>
        <a:srgbClr val="C00000"/>
      </a:accent1>
      <a:accent2>
        <a:srgbClr val="119169"/>
      </a:accent2>
      <a:accent3>
        <a:srgbClr val="C00000"/>
      </a:accent3>
      <a:accent4>
        <a:srgbClr val="119169"/>
      </a:accent4>
      <a:accent5>
        <a:srgbClr val="C00000"/>
      </a:accent5>
      <a:accent6>
        <a:srgbClr val="119169"/>
      </a:accent6>
      <a:hlink>
        <a:srgbClr val="C00000"/>
      </a:hlink>
      <a:folHlink>
        <a:srgbClr val="119169"/>
      </a:folHlink>
    </a:clrScheme>
    <a:fontScheme name="rmjarsww">
      <a:majorFont>
        <a:latin typeface="宋体"/>
        <a:ea typeface="宋体"/>
        <a:cs typeface=""/>
      </a:majorFont>
      <a:minorFont>
        <a:latin typeface="宋体"/>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宋体"/>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ＭＳ Ｐゴシック"/>
        <a:font script="Hang" typeface="맑은 고딕"/>
        <a:font script="Hans" typeface="宋体"/>
        <a:font script="Hant" typeface="新細明體"/>
        <a:font script="Arab" typeface="宋体"/>
        <a:font script="Hebr" typeface="宋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宋体"/>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宋体"/>
        <a:font script="Hebr" typeface="宋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宋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ＭＳ Ｐゴシック"/>
        <a:font script="Hang" typeface="맑은 고딕"/>
        <a:font script="Hans" typeface="宋体"/>
        <a:font script="Hant" typeface="新細明體"/>
        <a:font script="Arab" typeface="宋体"/>
        <a:font script="Hebr" typeface="宋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宋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2644</Words>
  <Application>WPS 演示</Application>
  <PresentationFormat>宽屏</PresentationFormat>
  <Paragraphs>93</Paragraphs>
  <Slides>13</Slides>
  <Notes>3</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13</vt:i4>
      </vt:variant>
    </vt:vector>
  </HeadingPairs>
  <TitlesOfParts>
    <vt:vector size="26" baseType="lpstr">
      <vt:lpstr>Arial</vt:lpstr>
      <vt:lpstr>宋体</vt:lpstr>
      <vt:lpstr>Wingdings</vt:lpstr>
      <vt:lpstr>新宋体</vt:lpstr>
      <vt:lpstr>仿宋_GB2312</vt:lpstr>
      <vt:lpstr>仿宋</vt:lpstr>
      <vt:lpstr>Wingdings</vt:lpstr>
      <vt:lpstr>Calibri</vt:lpstr>
      <vt:lpstr>等线</vt:lpstr>
      <vt:lpstr>微软雅黑</vt:lpstr>
      <vt:lpstr>Arial Unicode MS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https://www.ypppt.com/</dc:title>
  <dc:creator>优品PPT</dc:creator>
  <dc:subject>https://www.ypppt.com/</dc:subject>
  <cp:lastModifiedBy>Administrator</cp:lastModifiedBy>
  <cp:revision>631</cp:revision>
  <dcterms:created xsi:type="dcterms:W3CDTF">2019-01-02T05:18:00Z</dcterms:created>
  <dcterms:modified xsi:type="dcterms:W3CDTF">2024-02-27T09:14:22Z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2052-11.8.2.12085</vt:lpwstr>
  </property>
  <property fmtid="{D5CDD505-2E9C-101B-9397-08002B2CF9AE}" pid="3" name="ICV">
    <vt:lpwstr>72631553B7DE4389BC6751C468EA58CB</vt:lpwstr>
  </property>
</Properties>
</file>